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7"/>
  </p:notesMasterIdLst>
  <p:sldIdLst>
    <p:sldId id="257" r:id="rId2"/>
    <p:sldId id="358" r:id="rId3"/>
    <p:sldId id="357" r:id="rId4"/>
    <p:sldId id="359" r:id="rId5"/>
    <p:sldId id="361" r:id="rId6"/>
    <p:sldId id="364" r:id="rId7"/>
    <p:sldId id="365" r:id="rId8"/>
    <p:sldId id="372" r:id="rId9"/>
    <p:sldId id="400" r:id="rId10"/>
    <p:sldId id="366" r:id="rId11"/>
    <p:sldId id="371" r:id="rId12"/>
    <p:sldId id="368" r:id="rId13"/>
    <p:sldId id="380" r:id="rId14"/>
    <p:sldId id="381" r:id="rId15"/>
    <p:sldId id="383" r:id="rId16"/>
    <p:sldId id="397" r:id="rId17"/>
    <p:sldId id="402" r:id="rId18"/>
    <p:sldId id="369" r:id="rId19"/>
    <p:sldId id="398" r:id="rId20"/>
    <p:sldId id="394" r:id="rId21"/>
    <p:sldId id="412" r:id="rId22"/>
    <p:sldId id="404" r:id="rId23"/>
    <p:sldId id="403" r:id="rId24"/>
    <p:sldId id="408" r:id="rId25"/>
    <p:sldId id="407" r:id="rId26"/>
    <p:sldId id="395" r:id="rId27"/>
    <p:sldId id="375" r:id="rId28"/>
    <p:sldId id="376" r:id="rId29"/>
    <p:sldId id="401" r:id="rId30"/>
    <p:sldId id="409" r:id="rId31"/>
    <p:sldId id="411" r:id="rId32"/>
    <p:sldId id="370" r:id="rId33"/>
    <p:sldId id="399" r:id="rId34"/>
    <p:sldId id="410" r:id="rId35"/>
    <p:sldId id="379" r:id="rId3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B00"/>
    <a:srgbClr val="84BD00"/>
    <a:srgbClr val="2A3F50"/>
    <a:srgbClr val="1F547B"/>
    <a:srgbClr val="768692"/>
    <a:srgbClr val="253746"/>
    <a:srgbClr val="0092BC"/>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2" autoAdjust="0"/>
  </p:normalViewPr>
  <p:slideViewPr>
    <p:cSldViewPr>
      <p:cViewPr>
        <p:scale>
          <a:sx n="63" d="100"/>
          <a:sy n="63" d="100"/>
        </p:scale>
        <p:origin x="-3024" y="-918"/>
      </p:cViewPr>
      <p:guideLst>
        <p:guide orient="horz" pos="2160"/>
        <p:guide pos="2880"/>
      </p:guideLst>
    </p:cSldViewPr>
  </p:slideViewPr>
  <p:outlineViewPr>
    <p:cViewPr>
      <p:scale>
        <a:sx n="33" d="100"/>
        <a:sy n="33" d="100"/>
      </p:scale>
      <p:origin x="0" y="12619"/>
    </p:cViewPr>
  </p:outlineViewPr>
  <p:notesTextViewPr>
    <p:cViewPr>
      <p:scale>
        <a:sx n="100" d="100"/>
        <a:sy n="100" d="100"/>
      </p:scale>
      <p:origin x="0" y="0"/>
    </p:cViewPr>
  </p:notesTextViewPr>
  <p:sorterViewPr>
    <p:cViewPr>
      <p:scale>
        <a:sx n="66" d="100"/>
        <a:sy n="66" d="100"/>
      </p:scale>
      <p:origin x="0" y="2549"/>
    </p:cViewPr>
  </p:sorterViewPr>
  <p:notesViewPr>
    <p:cSldViewPr>
      <p:cViewPr varScale="1">
        <p:scale>
          <a:sx n="84" d="100"/>
          <a:sy n="84" d="100"/>
        </p:scale>
        <p:origin x="-376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3FEE7A-3D6E-465D-A1EC-E2CF8AC991A3}"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C66E0A51-765F-4814-B5A9-A5D4FA5DD4CA}">
      <dgm:prSet phldrT="[Text]"/>
      <dgm:spPr/>
      <dgm:t>
        <a:bodyPr/>
        <a:lstStyle/>
        <a:p>
          <a:r>
            <a:rPr lang="en-US" dirty="0" smtClean="0"/>
            <a:t>Categories</a:t>
          </a:r>
          <a:endParaRPr lang="en-US" dirty="0"/>
        </a:p>
      </dgm:t>
    </dgm:pt>
    <dgm:pt modelId="{02C5802B-3DC5-4BD8-A18A-ABCABFC17D67}" type="parTrans" cxnId="{93238ACD-4524-46EA-9CE0-DC75332BC8E2}">
      <dgm:prSet/>
      <dgm:spPr/>
      <dgm:t>
        <a:bodyPr/>
        <a:lstStyle/>
        <a:p>
          <a:endParaRPr lang="en-US"/>
        </a:p>
      </dgm:t>
    </dgm:pt>
    <dgm:pt modelId="{03A38D6B-2F04-4D8B-83F6-2F085FA49195}" type="sibTrans" cxnId="{93238ACD-4524-46EA-9CE0-DC75332BC8E2}">
      <dgm:prSet/>
      <dgm:spPr/>
      <dgm:t>
        <a:bodyPr/>
        <a:lstStyle/>
        <a:p>
          <a:endParaRPr lang="en-US"/>
        </a:p>
      </dgm:t>
    </dgm:pt>
    <dgm:pt modelId="{92B22339-DB0A-4BAF-BEB4-EA92CDCE6D1D}">
      <dgm:prSet phldrT="[Text]" custT="1"/>
      <dgm:spPr/>
      <dgm:t>
        <a:bodyPr/>
        <a:lstStyle/>
        <a:p>
          <a:r>
            <a:rPr lang="en-US" sz="1400" dirty="0" smtClean="0"/>
            <a:t>Small Employer - Must cover services within ten categories without annual or lifetime dollar maximums</a:t>
          </a:r>
          <a:endParaRPr lang="en-US" sz="1400" dirty="0"/>
        </a:p>
      </dgm:t>
    </dgm:pt>
    <dgm:pt modelId="{1E574DFB-899E-4900-B2CF-00F9389564E3}" type="parTrans" cxnId="{903F8681-8AF7-4CF9-9205-212A8553F64B}">
      <dgm:prSet/>
      <dgm:spPr/>
      <dgm:t>
        <a:bodyPr/>
        <a:lstStyle/>
        <a:p>
          <a:endParaRPr lang="en-US"/>
        </a:p>
      </dgm:t>
    </dgm:pt>
    <dgm:pt modelId="{9CECCCAB-AEDB-4941-ACD1-C974BDE76953}" type="sibTrans" cxnId="{903F8681-8AF7-4CF9-9205-212A8553F64B}">
      <dgm:prSet/>
      <dgm:spPr/>
      <dgm:t>
        <a:bodyPr/>
        <a:lstStyle/>
        <a:p>
          <a:endParaRPr lang="en-US"/>
        </a:p>
      </dgm:t>
    </dgm:pt>
    <dgm:pt modelId="{330A53DB-B4F6-410D-8DCE-B8D4B2713CF0}">
      <dgm:prSet phldrT="[Text]"/>
      <dgm:spPr/>
      <dgm:t>
        <a:bodyPr/>
        <a:lstStyle/>
        <a:p>
          <a:r>
            <a:rPr lang="en-US" dirty="0" smtClean="0"/>
            <a:t>Actuarial Value</a:t>
          </a:r>
          <a:endParaRPr lang="en-US" dirty="0"/>
        </a:p>
      </dgm:t>
    </dgm:pt>
    <dgm:pt modelId="{69279903-64C6-44D7-AE69-85F5232D4938}" type="parTrans" cxnId="{A235C48E-4D0F-447A-A02D-5C696A993826}">
      <dgm:prSet/>
      <dgm:spPr/>
      <dgm:t>
        <a:bodyPr/>
        <a:lstStyle/>
        <a:p>
          <a:endParaRPr lang="en-US"/>
        </a:p>
      </dgm:t>
    </dgm:pt>
    <dgm:pt modelId="{C024D819-5D19-4290-82C0-C2F1DB6D2108}" type="sibTrans" cxnId="{A235C48E-4D0F-447A-A02D-5C696A993826}">
      <dgm:prSet/>
      <dgm:spPr/>
      <dgm:t>
        <a:bodyPr/>
        <a:lstStyle/>
        <a:p>
          <a:endParaRPr lang="en-US"/>
        </a:p>
      </dgm:t>
    </dgm:pt>
    <dgm:pt modelId="{C912F1DB-EF14-4E63-8938-F205EB97BA65}">
      <dgm:prSet phldrT="[Text]" custT="1"/>
      <dgm:spPr/>
      <dgm:t>
        <a:bodyPr/>
        <a:lstStyle/>
        <a:p>
          <a:r>
            <a:rPr lang="en-US" sz="1400" dirty="0" smtClean="0"/>
            <a:t>Actuarial Value is the </a:t>
          </a:r>
          <a:r>
            <a:rPr lang="en-US" sz="1400" b="0" dirty="0" smtClean="0"/>
            <a:t>% of total average costs for benefits covered under the plan</a:t>
          </a:r>
          <a:endParaRPr lang="en-US" sz="1400" dirty="0"/>
        </a:p>
      </dgm:t>
    </dgm:pt>
    <dgm:pt modelId="{016E7B75-2AC1-4B06-8DB8-F92F2617514F}" type="parTrans" cxnId="{43D09038-9D69-404C-B152-DC10793A1CBA}">
      <dgm:prSet/>
      <dgm:spPr/>
      <dgm:t>
        <a:bodyPr/>
        <a:lstStyle/>
        <a:p>
          <a:endParaRPr lang="en-US"/>
        </a:p>
      </dgm:t>
    </dgm:pt>
    <dgm:pt modelId="{6D7FDCFF-087C-4908-9533-FE3692F8335F}" type="sibTrans" cxnId="{43D09038-9D69-404C-B152-DC10793A1CBA}">
      <dgm:prSet/>
      <dgm:spPr/>
      <dgm:t>
        <a:bodyPr/>
        <a:lstStyle/>
        <a:p>
          <a:endParaRPr lang="en-US"/>
        </a:p>
      </dgm:t>
    </dgm:pt>
    <dgm:pt modelId="{920BBB4C-4ACB-474D-8CBC-E574F9683F69}">
      <dgm:prSet phldrT="[Text]"/>
      <dgm:spPr/>
      <dgm:t>
        <a:bodyPr/>
        <a:lstStyle/>
        <a:p>
          <a:r>
            <a:rPr lang="en-US" dirty="0" smtClean="0"/>
            <a:t>Deductible Limit</a:t>
          </a:r>
          <a:endParaRPr lang="en-US" dirty="0"/>
        </a:p>
      </dgm:t>
    </dgm:pt>
    <dgm:pt modelId="{C5E54994-599D-40F4-A52F-398F0EB7E30A}" type="parTrans" cxnId="{66762F7F-8874-4341-941A-3CCD701137EB}">
      <dgm:prSet/>
      <dgm:spPr/>
      <dgm:t>
        <a:bodyPr/>
        <a:lstStyle/>
        <a:p>
          <a:endParaRPr lang="en-US"/>
        </a:p>
      </dgm:t>
    </dgm:pt>
    <dgm:pt modelId="{1A486CE7-EFE9-4E7D-97A5-5ECF36DF60DC}" type="sibTrans" cxnId="{66762F7F-8874-4341-941A-3CCD701137EB}">
      <dgm:prSet/>
      <dgm:spPr/>
      <dgm:t>
        <a:bodyPr/>
        <a:lstStyle/>
        <a:p>
          <a:endParaRPr lang="en-US"/>
        </a:p>
      </dgm:t>
    </dgm:pt>
    <dgm:pt modelId="{A2AB3DBA-9E78-4C35-8C32-907F485E6B2E}">
      <dgm:prSet phldrT="[Text]" custT="1"/>
      <dgm:spPr/>
      <dgm:t>
        <a:bodyPr/>
        <a:lstStyle/>
        <a:p>
          <a:r>
            <a:rPr lang="en-US" sz="1400" dirty="0" smtClean="0"/>
            <a:t>Small Employer – Deductible cannot exceed $2,000 for Individual coverage or$4,000 for family coverage</a:t>
          </a:r>
          <a:endParaRPr lang="en-US" sz="1400" dirty="0"/>
        </a:p>
      </dgm:t>
    </dgm:pt>
    <dgm:pt modelId="{063200B0-1570-4D14-AD6A-D2476F2B4B9E}" type="parTrans" cxnId="{7CA7563A-2E65-49A4-B9C8-548A4EE78E16}">
      <dgm:prSet/>
      <dgm:spPr/>
      <dgm:t>
        <a:bodyPr/>
        <a:lstStyle/>
        <a:p>
          <a:endParaRPr lang="en-US"/>
        </a:p>
      </dgm:t>
    </dgm:pt>
    <dgm:pt modelId="{D7FC3DA9-0833-4754-9EA5-420980CDC7A5}" type="sibTrans" cxnId="{7CA7563A-2E65-49A4-B9C8-548A4EE78E16}">
      <dgm:prSet/>
      <dgm:spPr/>
      <dgm:t>
        <a:bodyPr/>
        <a:lstStyle/>
        <a:p>
          <a:endParaRPr lang="en-US"/>
        </a:p>
      </dgm:t>
    </dgm:pt>
    <dgm:pt modelId="{E5B56581-3778-43C5-A98C-12922E3C9A63}">
      <dgm:prSet phldrT="[Text]"/>
      <dgm:spPr/>
      <dgm:t>
        <a:bodyPr/>
        <a:lstStyle/>
        <a:p>
          <a:r>
            <a:rPr lang="en-US" dirty="0" smtClean="0"/>
            <a:t>Out of Pocket Maximum</a:t>
          </a:r>
          <a:endParaRPr lang="en-US" dirty="0"/>
        </a:p>
      </dgm:t>
    </dgm:pt>
    <dgm:pt modelId="{CF26E0F8-F5BD-44FE-8BD7-C7B32A5C165A}" type="parTrans" cxnId="{9E7CF1F9-40C1-402A-8754-97A578980ED4}">
      <dgm:prSet/>
      <dgm:spPr/>
      <dgm:t>
        <a:bodyPr/>
        <a:lstStyle/>
        <a:p>
          <a:endParaRPr lang="en-US"/>
        </a:p>
      </dgm:t>
    </dgm:pt>
    <dgm:pt modelId="{0EC8CF42-4C56-49BA-9801-CF89FC102ABF}" type="sibTrans" cxnId="{9E7CF1F9-40C1-402A-8754-97A578980ED4}">
      <dgm:prSet/>
      <dgm:spPr/>
      <dgm:t>
        <a:bodyPr/>
        <a:lstStyle/>
        <a:p>
          <a:endParaRPr lang="en-US"/>
        </a:p>
      </dgm:t>
    </dgm:pt>
    <dgm:pt modelId="{83F51A36-DDF3-4DC4-9BDF-03B2AF45A25B}">
      <dgm:prSet phldrT="[Text]" custT="1"/>
      <dgm:spPr/>
      <dgm:t>
        <a:bodyPr/>
        <a:lstStyle/>
        <a:p>
          <a:r>
            <a:rPr lang="en-US" sz="1400" dirty="0" smtClean="0"/>
            <a:t>Platinum = 90%</a:t>
          </a:r>
        </a:p>
        <a:p>
          <a:r>
            <a:rPr lang="en-US" sz="1400" dirty="0" smtClean="0"/>
            <a:t>Gold = 80%</a:t>
          </a:r>
        </a:p>
        <a:p>
          <a:r>
            <a:rPr lang="en-US" sz="1400" dirty="0" smtClean="0"/>
            <a:t>Silver = 70%</a:t>
          </a:r>
        </a:p>
        <a:p>
          <a:r>
            <a:rPr lang="en-US" sz="1400" dirty="0" smtClean="0"/>
            <a:t>Bronze = 60%</a:t>
          </a:r>
          <a:endParaRPr lang="en-US" sz="1400" dirty="0"/>
        </a:p>
      </dgm:t>
    </dgm:pt>
    <dgm:pt modelId="{7F409C92-9DA4-4F19-8A11-0A0FECE21F31}" type="parTrans" cxnId="{B3569E95-5385-439D-A1AE-B2CEA74B6ED1}">
      <dgm:prSet/>
      <dgm:spPr/>
      <dgm:t>
        <a:bodyPr/>
        <a:lstStyle/>
        <a:p>
          <a:endParaRPr lang="en-US"/>
        </a:p>
      </dgm:t>
    </dgm:pt>
    <dgm:pt modelId="{2B0A3D9D-73B8-4634-B785-BDB0D81ECF88}" type="sibTrans" cxnId="{B3569E95-5385-439D-A1AE-B2CEA74B6ED1}">
      <dgm:prSet/>
      <dgm:spPr/>
      <dgm:t>
        <a:bodyPr/>
        <a:lstStyle/>
        <a:p>
          <a:endParaRPr lang="en-US"/>
        </a:p>
      </dgm:t>
    </dgm:pt>
    <dgm:pt modelId="{4879AF4C-84B7-4F97-A350-9DDF3D94CF5E}">
      <dgm:prSet phldrT="[Text]" custT="1"/>
      <dgm:spPr/>
      <dgm:t>
        <a:bodyPr/>
        <a:lstStyle/>
        <a:p>
          <a:r>
            <a:rPr lang="en-US" sz="1400" dirty="0" smtClean="0"/>
            <a:t>Large Employer – if covering an essential health benefit, cannot have annual or lifetime maximums on those benefits</a:t>
          </a:r>
          <a:endParaRPr lang="en-US" sz="1400" dirty="0"/>
        </a:p>
      </dgm:t>
    </dgm:pt>
    <dgm:pt modelId="{043D7548-3D61-471A-A4BE-4FC913C6BF80}" type="parTrans" cxnId="{679E5DE5-477D-41CD-BED2-8D334D9DF0D5}">
      <dgm:prSet/>
      <dgm:spPr/>
      <dgm:t>
        <a:bodyPr/>
        <a:lstStyle/>
        <a:p>
          <a:endParaRPr lang="en-US"/>
        </a:p>
      </dgm:t>
    </dgm:pt>
    <dgm:pt modelId="{C8E36D06-8516-471E-947D-18CF68F1D913}" type="sibTrans" cxnId="{679E5DE5-477D-41CD-BED2-8D334D9DF0D5}">
      <dgm:prSet/>
      <dgm:spPr/>
      <dgm:t>
        <a:bodyPr/>
        <a:lstStyle/>
        <a:p>
          <a:endParaRPr lang="en-US"/>
        </a:p>
      </dgm:t>
    </dgm:pt>
    <dgm:pt modelId="{D0C7D5F0-A27D-44A8-8DC4-8C48212A0B53}">
      <dgm:prSet phldrT="[Text]" custT="1"/>
      <dgm:spPr/>
      <dgm:t>
        <a:bodyPr/>
        <a:lstStyle/>
        <a:p>
          <a:r>
            <a:rPr lang="en-US" sz="1400" dirty="0" smtClean="0"/>
            <a:t>Small and Large Employer – cannot have an out of pocket maximum in excess of HSA allowed amounts </a:t>
          </a:r>
        </a:p>
        <a:p>
          <a:r>
            <a:rPr lang="en-US" sz="1400" dirty="0" smtClean="0"/>
            <a:t>For 2013 = $6,250 for individual coverage or $12,500 for family coverage</a:t>
          </a:r>
          <a:endParaRPr lang="en-US" sz="1400" dirty="0"/>
        </a:p>
      </dgm:t>
    </dgm:pt>
    <dgm:pt modelId="{75BB3D17-05F6-483E-BBA4-45BA906FDC8C}" type="parTrans" cxnId="{943009A3-E91F-49B4-BDF1-2917707D8D33}">
      <dgm:prSet/>
      <dgm:spPr/>
      <dgm:t>
        <a:bodyPr/>
        <a:lstStyle/>
        <a:p>
          <a:endParaRPr lang="en-US"/>
        </a:p>
      </dgm:t>
    </dgm:pt>
    <dgm:pt modelId="{5B3542DA-DCC6-4FF6-A00D-EF075704DA34}" type="sibTrans" cxnId="{943009A3-E91F-49B4-BDF1-2917707D8D33}">
      <dgm:prSet/>
      <dgm:spPr/>
      <dgm:t>
        <a:bodyPr/>
        <a:lstStyle/>
        <a:p>
          <a:endParaRPr lang="en-US"/>
        </a:p>
      </dgm:t>
    </dgm:pt>
    <dgm:pt modelId="{8B8BBD32-E7B0-45CD-AFE5-FA6B0FDE6EE5}">
      <dgm:prSet phldrT="[Text]" custT="1"/>
      <dgm:spPr/>
      <dgm:t>
        <a:bodyPr/>
        <a:lstStyle/>
        <a:p>
          <a:r>
            <a:rPr lang="en-US" sz="1400" smtClean="0"/>
            <a:t>Small </a:t>
          </a:r>
          <a:r>
            <a:rPr lang="en-US" sz="1400" dirty="0" smtClean="0"/>
            <a:t>Employer – coverage must be within one of 4 actuarial value tiers </a:t>
          </a:r>
          <a:endParaRPr lang="en-US" sz="1400" dirty="0"/>
        </a:p>
      </dgm:t>
    </dgm:pt>
    <dgm:pt modelId="{9B3F7B94-C8D4-41CC-B396-D00174135CB1}" type="parTrans" cxnId="{1A525343-443A-4DA4-9BFF-726DECDD53F4}">
      <dgm:prSet/>
      <dgm:spPr/>
      <dgm:t>
        <a:bodyPr/>
        <a:lstStyle/>
        <a:p>
          <a:endParaRPr lang="en-US"/>
        </a:p>
      </dgm:t>
    </dgm:pt>
    <dgm:pt modelId="{98D24C45-E34D-4C26-9679-EDDD996D5C9A}" type="sibTrans" cxnId="{1A525343-443A-4DA4-9BFF-726DECDD53F4}">
      <dgm:prSet/>
      <dgm:spPr/>
      <dgm:t>
        <a:bodyPr/>
        <a:lstStyle/>
        <a:p>
          <a:endParaRPr lang="en-US"/>
        </a:p>
      </dgm:t>
    </dgm:pt>
    <dgm:pt modelId="{903089A8-E4F7-4637-999F-88FC77D61008}" type="pres">
      <dgm:prSet presAssocID="{953FEE7A-3D6E-465D-A1EC-E2CF8AC991A3}" presName="theList" presStyleCnt="0">
        <dgm:presLayoutVars>
          <dgm:dir/>
          <dgm:animLvl val="lvl"/>
          <dgm:resizeHandles val="exact"/>
        </dgm:presLayoutVars>
      </dgm:prSet>
      <dgm:spPr/>
      <dgm:t>
        <a:bodyPr/>
        <a:lstStyle/>
        <a:p>
          <a:endParaRPr lang="en-US"/>
        </a:p>
      </dgm:t>
    </dgm:pt>
    <dgm:pt modelId="{23801A42-B4E3-405A-B76A-1D41FD86EA56}" type="pres">
      <dgm:prSet presAssocID="{C66E0A51-765F-4814-B5A9-A5D4FA5DD4CA}" presName="compNode" presStyleCnt="0"/>
      <dgm:spPr/>
    </dgm:pt>
    <dgm:pt modelId="{04E07E8A-8BA9-45E1-8BAD-4065281B88B9}" type="pres">
      <dgm:prSet presAssocID="{C66E0A51-765F-4814-B5A9-A5D4FA5DD4CA}" presName="aNode" presStyleLbl="bgShp" presStyleIdx="0" presStyleCnt="4"/>
      <dgm:spPr/>
      <dgm:t>
        <a:bodyPr/>
        <a:lstStyle/>
        <a:p>
          <a:endParaRPr lang="en-US"/>
        </a:p>
      </dgm:t>
    </dgm:pt>
    <dgm:pt modelId="{3F16C3F2-3446-4D0E-AC6E-B0F3EB63977F}" type="pres">
      <dgm:prSet presAssocID="{C66E0A51-765F-4814-B5A9-A5D4FA5DD4CA}" presName="textNode" presStyleLbl="bgShp" presStyleIdx="0" presStyleCnt="4"/>
      <dgm:spPr/>
      <dgm:t>
        <a:bodyPr/>
        <a:lstStyle/>
        <a:p>
          <a:endParaRPr lang="en-US"/>
        </a:p>
      </dgm:t>
    </dgm:pt>
    <dgm:pt modelId="{15B78306-068B-4446-A9A8-5C2D29A44721}" type="pres">
      <dgm:prSet presAssocID="{C66E0A51-765F-4814-B5A9-A5D4FA5DD4CA}" presName="compChildNode" presStyleCnt="0"/>
      <dgm:spPr/>
    </dgm:pt>
    <dgm:pt modelId="{3326D9D9-3524-42F8-ADDA-6F7AC1BD14F3}" type="pres">
      <dgm:prSet presAssocID="{C66E0A51-765F-4814-B5A9-A5D4FA5DD4CA}" presName="theInnerList" presStyleCnt="0"/>
      <dgm:spPr/>
    </dgm:pt>
    <dgm:pt modelId="{D78234BF-D1CB-4EC8-B681-5B505FD5AFBC}" type="pres">
      <dgm:prSet presAssocID="{92B22339-DB0A-4BAF-BEB4-EA92CDCE6D1D}" presName="childNode" presStyleLbl="node1" presStyleIdx="0" presStyleCnt="7">
        <dgm:presLayoutVars>
          <dgm:bulletEnabled val="1"/>
        </dgm:presLayoutVars>
      </dgm:prSet>
      <dgm:spPr/>
      <dgm:t>
        <a:bodyPr/>
        <a:lstStyle/>
        <a:p>
          <a:endParaRPr lang="en-US"/>
        </a:p>
      </dgm:t>
    </dgm:pt>
    <dgm:pt modelId="{721306C8-B1C4-4F69-B8BD-2569BC70DA98}" type="pres">
      <dgm:prSet presAssocID="{92B22339-DB0A-4BAF-BEB4-EA92CDCE6D1D}" presName="aSpace2" presStyleCnt="0"/>
      <dgm:spPr/>
    </dgm:pt>
    <dgm:pt modelId="{5A26DE89-3761-4BD8-A8E0-A12C612BFB23}" type="pres">
      <dgm:prSet presAssocID="{4879AF4C-84B7-4F97-A350-9DDF3D94CF5E}" presName="childNode" presStyleLbl="node1" presStyleIdx="1" presStyleCnt="7">
        <dgm:presLayoutVars>
          <dgm:bulletEnabled val="1"/>
        </dgm:presLayoutVars>
      </dgm:prSet>
      <dgm:spPr/>
      <dgm:t>
        <a:bodyPr/>
        <a:lstStyle/>
        <a:p>
          <a:endParaRPr lang="en-US"/>
        </a:p>
      </dgm:t>
    </dgm:pt>
    <dgm:pt modelId="{E1D63322-2F3D-4529-916B-DB16A93168D1}" type="pres">
      <dgm:prSet presAssocID="{C66E0A51-765F-4814-B5A9-A5D4FA5DD4CA}" presName="aSpace" presStyleCnt="0"/>
      <dgm:spPr/>
    </dgm:pt>
    <dgm:pt modelId="{0807291C-6E6A-4E18-9EB4-18541278CA88}" type="pres">
      <dgm:prSet presAssocID="{330A53DB-B4F6-410D-8DCE-B8D4B2713CF0}" presName="compNode" presStyleCnt="0"/>
      <dgm:spPr/>
    </dgm:pt>
    <dgm:pt modelId="{DEB76431-785A-4217-AA3D-D4D7EE079AC8}" type="pres">
      <dgm:prSet presAssocID="{330A53DB-B4F6-410D-8DCE-B8D4B2713CF0}" presName="aNode" presStyleLbl="bgShp" presStyleIdx="1" presStyleCnt="4"/>
      <dgm:spPr/>
      <dgm:t>
        <a:bodyPr/>
        <a:lstStyle/>
        <a:p>
          <a:endParaRPr lang="en-US"/>
        </a:p>
      </dgm:t>
    </dgm:pt>
    <dgm:pt modelId="{E87D53C2-34D8-457F-A981-B8C42130B8B4}" type="pres">
      <dgm:prSet presAssocID="{330A53DB-B4F6-410D-8DCE-B8D4B2713CF0}" presName="textNode" presStyleLbl="bgShp" presStyleIdx="1" presStyleCnt="4"/>
      <dgm:spPr/>
      <dgm:t>
        <a:bodyPr/>
        <a:lstStyle/>
        <a:p>
          <a:endParaRPr lang="en-US"/>
        </a:p>
      </dgm:t>
    </dgm:pt>
    <dgm:pt modelId="{96BAFCC4-2736-4F37-9AEA-E9D45ED10416}" type="pres">
      <dgm:prSet presAssocID="{330A53DB-B4F6-410D-8DCE-B8D4B2713CF0}" presName="compChildNode" presStyleCnt="0"/>
      <dgm:spPr/>
    </dgm:pt>
    <dgm:pt modelId="{DC4F28FE-177B-4622-9E8A-27133A6D7B68}" type="pres">
      <dgm:prSet presAssocID="{330A53DB-B4F6-410D-8DCE-B8D4B2713CF0}" presName="theInnerList" presStyleCnt="0"/>
      <dgm:spPr/>
    </dgm:pt>
    <dgm:pt modelId="{1375D4D4-E088-414E-97DA-76F4D0568ED5}" type="pres">
      <dgm:prSet presAssocID="{C912F1DB-EF14-4E63-8938-F205EB97BA65}" presName="childNode" presStyleLbl="node1" presStyleIdx="2" presStyleCnt="7">
        <dgm:presLayoutVars>
          <dgm:bulletEnabled val="1"/>
        </dgm:presLayoutVars>
      </dgm:prSet>
      <dgm:spPr/>
      <dgm:t>
        <a:bodyPr/>
        <a:lstStyle/>
        <a:p>
          <a:endParaRPr lang="en-US"/>
        </a:p>
      </dgm:t>
    </dgm:pt>
    <dgm:pt modelId="{491FE2B0-DADC-41AE-B8D1-5968FCB470F2}" type="pres">
      <dgm:prSet presAssocID="{C912F1DB-EF14-4E63-8938-F205EB97BA65}" presName="aSpace2" presStyleCnt="0"/>
      <dgm:spPr/>
    </dgm:pt>
    <dgm:pt modelId="{9670BF73-EB91-4A63-9D50-1094DC8C4895}" type="pres">
      <dgm:prSet presAssocID="{8B8BBD32-E7B0-45CD-AFE5-FA6B0FDE6EE5}" presName="childNode" presStyleLbl="node1" presStyleIdx="3" presStyleCnt="7">
        <dgm:presLayoutVars>
          <dgm:bulletEnabled val="1"/>
        </dgm:presLayoutVars>
      </dgm:prSet>
      <dgm:spPr/>
      <dgm:t>
        <a:bodyPr/>
        <a:lstStyle/>
        <a:p>
          <a:endParaRPr lang="en-US"/>
        </a:p>
      </dgm:t>
    </dgm:pt>
    <dgm:pt modelId="{0672202C-F52E-4C3F-832E-AE97CB28D533}" type="pres">
      <dgm:prSet presAssocID="{8B8BBD32-E7B0-45CD-AFE5-FA6B0FDE6EE5}" presName="aSpace2" presStyleCnt="0"/>
      <dgm:spPr/>
    </dgm:pt>
    <dgm:pt modelId="{15150269-B4AB-46EB-80C5-14374DD38A24}" type="pres">
      <dgm:prSet presAssocID="{83F51A36-DDF3-4DC4-9BDF-03B2AF45A25B}" presName="childNode" presStyleLbl="node1" presStyleIdx="4" presStyleCnt="7">
        <dgm:presLayoutVars>
          <dgm:bulletEnabled val="1"/>
        </dgm:presLayoutVars>
      </dgm:prSet>
      <dgm:spPr/>
      <dgm:t>
        <a:bodyPr/>
        <a:lstStyle/>
        <a:p>
          <a:endParaRPr lang="en-US"/>
        </a:p>
      </dgm:t>
    </dgm:pt>
    <dgm:pt modelId="{EEBEDC22-D9F5-4F29-B284-0C22D91EE8C7}" type="pres">
      <dgm:prSet presAssocID="{330A53DB-B4F6-410D-8DCE-B8D4B2713CF0}" presName="aSpace" presStyleCnt="0"/>
      <dgm:spPr/>
    </dgm:pt>
    <dgm:pt modelId="{9F6C2FD0-9A96-41AD-801E-39FB8A7501BD}" type="pres">
      <dgm:prSet presAssocID="{920BBB4C-4ACB-474D-8CBC-E574F9683F69}" presName="compNode" presStyleCnt="0"/>
      <dgm:spPr/>
    </dgm:pt>
    <dgm:pt modelId="{D700037C-3CCB-41EF-A68C-A0ECC7160C7A}" type="pres">
      <dgm:prSet presAssocID="{920BBB4C-4ACB-474D-8CBC-E574F9683F69}" presName="aNode" presStyleLbl="bgShp" presStyleIdx="2" presStyleCnt="4"/>
      <dgm:spPr/>
      <dgm:t>
        <a:bodyPr/>
        <a:lstStyle/>
        <a:p>
          <a:endParaRPr lang="en-US"/>
        </a:p>
      </dgm:t>
    </dgm:pt>
    <dgm:pt modelId="{B3E4ECC2-687A-40AD-8479-C097AAF04655}" type="pres">
      <dgm:prSet presAssocID="{920BBB4C-4ACB-474D-8CBC-E574F9683F69}" presName="textNode" presStyleLbl="bgShp" presStyleIdx="2" presStyleCnt="4"/>
      <dgm:spPr/>
      <dgm:t>
        <a:bodyPr/>
        <a:lstStyle/>
        <a:p>
          <a:endParaRPr lang="en-US"/>
        </a:p>
      </dgm:t>
    </dgm:pt>
    <dgm:pt modelId="{923A479F-4507-4519-99D1-3887D74E7E08}" type="pres">
      <dgm:prSet presAssocID="{920BBB4C-4ACB-474D-8CBC-E574F9683F69}" presName="compChildNode" presStyleCnt="0"/>
      <dgm:spPr/>
    </dgm:pt>
    <dgm:pt modelId="{C55A1D6E-53B9-44AA-A622-5145B7196612}" type="pres">
      <dgm:prSet presAssocID="{920BBB4C-4ACB-474D-8CBC-E574F9683F69}" presName="theInnerList" presStyleCnt="0"/>
      <dgm:spPr/>
    </dgm:pt>
    <dgm:pt modelId="{53E1BB65-2EBE-4369-8D8F-533795BB14D8}" type="pres">
      <dgm:prSet presAssocID="{A2AB3DBA-9E78-4C35-8C32-907F485E6B2E}" presName="childNode" presStyleLbl="node1" presStyleIdx="5" presStyleCnt="7">
        <dgm:presLayoutVars>
          <dgm:bulletEnabled val="1"/>
        </dgm:presLayoutVars>
      </dgm:prSet>
      <dgm:spPr/>
      <dgm:t>
        <a:bodyPr/>
        <a:lstStyle/>
        <a:p>
          <a:endParaRPr lang="en-US"/>
        </a:p>
      </dgm:t>
    </dgm:pt>
    <dgm:pt modelId="{B466FAB1-DD8F-4B61-BE00-32B9324E9CC6}" type="pres">
      <dgm:prSet presAssocID="{920BBB4C-4ACB-474D-8CBC-E574F9683F69}" presName="aSpace" presStyleCnt="0"/>
      <dgm:spPr/>
    </dgm:pt>
    <dgm:pt modelId="{DA05A712-75E6-46FC-8BDE-6919F82DA449}" type="pres">
      <dgm:prSet presAssocID="{E5B56581-3778-43C5-A98C-12922E3C9A63}" presName="compNode" presStyleCnt="0"/>
      <dgm:spPr/>
    </dgm:pt>
    <dgm:pt modelId="{92803762-60D0-48F0-982A-41AFC78F7D93}" type="pres">
      <dgm:prSet presAssocID="{E5B56581-3778-43C5-A98C-12922E3C9A63}" presName="aNode" presStyleLbl="bgShp" presStyleIdx="3" presStyleCnt="4"/>
      <dgm:spPr/>
      <dgm:t>
        <a:bodyPr/>
        <a:lstStyle/>
        <a:p>
          <a:endParaRPr lang="en-US"/>
        </a:p>
      </dgm:t>
    </dgm:pt>
    <dgm:pt modelId="{9D0C5538-05E9-448A-AC01-BB69F057726A}" type="pres">
      <dgm:prSet presAssocID="{E5B56581-3778-43C5-A98C-12922E3C9A63}" presName="textNode" presStyleLbl="bgShp" presStyleIdx="3" presStyleCnt="4"/>
      <dgm:spPr/>
      <dgm:t>
        <a:bodyPr/>
        <a:lstStyle/>
        <a:p>
          <a:endParaRPr lang="en-US"/>
        </a:p>
      </dgm:t>
    </dgm:pt>
    <dgm:pt modelId="{E9FC7A29-623C-4D35-A016-AF4D6887EE68}" type="pres">
      <dgm:prSet presAssocID="{E5B56581-3778-43C5-A98C-12922E3C9A63}" presName="compChildNode" presStyleCnt="0"/>
      <dgm:spPr/>
    </dgm:pt>
    <dgm:pt modelId="{80B35366-FA97-4343-9B4D-FA56A0A97A2A}" type="pres">
      <dgm:prSet presAssocID="{E5B56581-3778-43C5-A98C-12922E3C9A63}" presName="theInnerList" presStyleCnt="0"/>
      <dgm:spPr/>
    </dgm:pt>
    <dgm:pt modelId="{93967FDF-F1A7-4CE2-9EEF-86D627F74DB1}" type="pres">
      <dgm:prSet presAssocID="{D0C7D5F0-A27D-44A8-8DC4-8C48212A0B53}" presName="childNode" presStyleLbl="node1" presStyleIdx="6" presStyleCnt="7">
        <dgm:presLayoutVars>
          <dgm:bulletEnabled val="1"/>
        </dgm:presLayoutVars>
      </dgm:prSet>
      <dgm:spPr/>
      <dgm:t>
        <a:bodyPr/>
        <a:lstStyle/>
        <a:p>
          <a:endParaRPr lang="en-US"/>
        </a:p>
      </dgm:t>
    </dgm:pt>
  </dgm:ptLst>
  <dgm:cxnLst>
    <dgm:cxn modelId="{693398D7-8F9F-4E32-8C7F-21E17DC31E36}" type="presOf" srcId="{C66E0A51-765F-4814-B5A9-A5D4FA5DD4CA}" destId="{3F16C3F2-3446-4D0E-AC6E-B0F3EB63977F}" srcOrd="1" destOrd="0" presId="urn:microsoft.com/office/officeart/2005/8/layout/lProcess2"/>
    <dgm:cxn modelId="{93238ACD-4524-46EA-9CE0-DC75332BC8E2}" srcId="{953FEE7A-3D6E-465D-A1EC-E2CF8AC991A3}" destId="{C66E0A51-765F-4814-B5A9-A5D4FA5DD4CA}" srcOrd="0" destOrd="0" parTransId="{02C5802B-3DC5-4BD8-A18A-ABCABFC17D67}" sibTransId="{03A38D6B-2F04-4D8B-83F6-2F085FA49195}"/>
    <dgm:cxn modelId="{4B82DBC8-1DD3-4750-AA2D-A7E14366A08C}" type="presOf" srcId="{83F51A36-DDF3-4DC4-9BDF-03B2AF45A25B}" destId="{15150269-B4AB-46EB-80C5-14374DD38A24}" srcOrd="0" destOrd="0" presId="urn:microsoft.com/office/officeart/2005/8/layout/lProcess2"/>
    <dgm:cxn modelId="{9422F94D-0982-492E-AF6E-D436B396A356}" type="presOf" srcId="{920BBB4C-4ACB-474D-8CBC-E574F9683F69}" destId="{B3E4ECC2-687A-40AD-8479-C097AAF04655}" srcOrd="1" destOrd="0" presId="urn:microsoft.com/office/officeart/2005/8/layout/lProcess2"/>
    <dgm:cxn modelId="{55DDBBE5-FCCD-417C-986B-683625FAAE83}" type="presOf" srcId="{920BBB4C-4ACB-474D-8CBC-E574F9683F69}" destId="{D700037C-3CCB-41EF-A68C-A0ECC7160C7A}" srcOrd="0" destOrd="0" presId="urn:microsoft.com/office/officeart/2005/8/layout/lProcess2"/>
    <dgm:cxn modelId="{7CA7563A-2E65-49A4-B9C8-548A4EE78E16}" srcId="{920BBB4C-4ACB-474D-8CBC-E574F9683F69}" destId="{A2AB3DBA-9E78-4C35-8C32-907F485E6B2E}" srcOrd="0" destOrd="0" parTransId="{063200B0-1570-4D14-AD6A-D2476F2B4B9E}" sibTransId="{D7FC3DA9-0833-4754-9EA5-420980CDC7A5}"/>
    <dgm:cxn modelId="{903F8681-8AF7-4CF9-9205-212A8553F64B}" srcId="{C66E0A51-765F-4814-B5A9-A5D4FA5DD4CA}" destId="{92B22339-DB0A-4BAF-BEB4-EA92CDCE6D1D}" srcOrd="0" destOrd="0" parTransId="{1E574DFB-899E-4900-B2CF-00F9389564E3}" sibTransId="{9CECCCAB-AEDB-4941-ACD1-C974BDE76953}"/>
    <dgm:cxn modelId="{A235C48E-4D0F-447A-A02D-5C696A993826}" srcId="{953FEE7A-3D6E-465D-A1EC-E2CF8AC991A3}" destId="{330A53DB-B4F6-410D-8DCE-B8D4B2713CF0}" srcOrd="1" destOrd="0" parTransId="{69279903-64C6-44D7-AE69-85F5232D4938}" sibTransId="{C024D819-5D19-4290-82C0-C2F1DB6D2108}"/>
    <dgm:cxn modelId="{1A461067-AA8D-4F46-B784-BD71942E0AD8}" type="presOf" srcId="{330A53DB-B4F6-410D-8DCE-B8D4B2713CF0}" destId="{E87D53C2-34D8-457F-A981-B8C42130B8B4}" srcOrd="1" destOrd="0" presId="urn:microsoft.com/office/officeart/2005/8/layout/lProcess2"/>
    <dgm:cxn modelId="{679E5DE5-477D-41CD-BED2-8D334D9DF0D5}" srcId="{C66E0A51-765F-4814-B5A9-A5D4FA5DD4CA}" destId="{4879AF4C-84B7-4F97-A350-9DDF3D94CF5E}" srcOrd="1" destOrd="0" parTransId="{043D7548-3D61-471A-A4BE-4FC913C6BF80}" sibTransId="{C8E36D06-8516-471E-947D-18CF68F1D913}"/>
    <dgm:cxn modelId="{9227ACF1-128F-4AAC-A3B3-8A37B58BC69E}" type="presOf" srcId="{4879AF4C-84B7-4F97-A350-9DDF3D94CF5E}" destId="{5A26DE89-3761-4BD8-A8E0-A12C612BFB23}" srcOrd="0" destOrd="0" presId="urn:microsoft.com/office/officeart/2005/8/layout/lProcess2"/>
    <dgm:cxn modelId="{86016F7E-2EE8-48AB-B251-B6B9EBE408D8}" type="presOf" srcId="{E5B56581-3778-43C5-A98C-12922E3C9A63}" destId="{9D0C5538-05E9-448A-AC01-BB69F057726A}" srcOrd="1" destOrd="0" presId="urn:microsoft.com/office/officeart/2005/8/layout/lProcess2"/>
    <dgm:cxn modelId="{43D09038-9D69-404C-B152-DC10793A1CBA}" srcId="{330A53DB-B4F6-410D-8DCE-B8D4B2713CF0}" destId="{C912F1DB-EF14-4E63-8938-F205EB97BA65}" srcOrd="0" destOrd="0" parTransId="{016E7B75-2AC1-4B06-8DB8-F92F2617514F}" sibTransId="{6D7FDCFF-087C-4908-9533-FE3692F8335F}"/>
    <dgm:cxn modelId="{51597BDD-B2AA-437C-9EFB-19808BCDCFBF}" type="presOf" srcId="{D0C7D5F0-A27D-44A8-8DC4-8C48212A0B53}" destId="{93967FDF-F1A7-4CE2-9EEF-86D627F74DB1}" srcOrd="0" destOrd="0" presId="urn:microsoft.com/office/officeart/2005/8/layout/lProcess2"/>
    <dgm:cxn modelId="{66762F7F-8874-4341-941A-3CCD701137EB}" srcId="{953FEE7A-3D6E-465D-A1EC-E2CF8AC991A3}" destId="{920BBB4C-4ACB-474D-8CBC-E574F9683F69}" srcOrd="2" destOrd="0" parTransId="{C5E54994-599D-40F4-A52F-398F0EB7E30A}" sibTransId="{1A486CE7-EFE9-4E7D-97A5-5ECF36DF60DC}"/>
    <dgm:cxn modelId="{E95AF816-20F4-473F-B915-8DD7C55FD498}" type="presOf" srcId="{330A53DB-B4F6-410D-8DCE-B8D4B2713CF0}" destId="{DEB76431-785A-4217-AA3D-D4D7EE079AC8}" srcOrd="0" destOrd="0" presId="urn:microsoft.com/office/officeart/2005/8/layout/lProcess2"/>
    <dgm:cxn modelId="{B3569E95-5385-439D-A1AE-B2CEA74B6ED1}" srcId="{330A53DB-B4F6-410D-8DCE-B8D4B2713CF0}" destId="{83F51A36-DDF3-4DC4-9BDF-03B2AF45A25B}" srcOrd="2" destOrd="0" parTransId="{7F409C92-9DA4-4F19-8A11-0A0FECE21F31}" sibTransId="{2B0A3D9D-73B8-4634-B785-BDB0D81ECF88}"/>
    <dgm:cxn modelId="{943009A3-E91F-49B4-BDF1-2917707D8D33}" srcId="{E5B56581-3778-43C5-A98C-12922E3C9A63}" destId="{D0C7D5F0-A27D-44A8-8DC4-8C48212A0B53}" srcOrd="0" destOrd="0" parTransId="{75BB3D17-05F6-483E-BBA4-45BA906FDC8C}" sibTransId="{5B3542DA-DCC6-4FF6-A00D-EF075704DA34}"/>
    <dgm:cxn modelId="{BB990FF4-7BA0-41A5-A705-62BDE71BA9D8}" type="presOf" srcId="{C66E0A51-765F-4814-B5A9-A5D4FA5DD4CA}" destId="{04E07E8A-8BA9-45E1-8BAD-4065281B88B9}" srcOrd="0" destOrd="0" presId="urn:microsoft.com/office/officeart/2005/8/layout/lProcess2"/>
    <dgm:cxn modelId="{5361CFB1-3901-44B3-84E1-A2CBD9A06832}" type="presOf" srcId="{A2AB3DBA-9E78-4C35-8C32-907F485E6B2E}" destId="{53E1BB65-2EBE-4369-8D8F-533795BB14D8}" srcOrd="0" destOrd="0" presId="urn:microsoft.com/office/officeart/2005/8/layout/lProcess2"/>
    <dgm:cxn modelId="{F9AC0592-0273-47A4-989C-FF2C23318B6B}" type="presOf" srcId="{8B8BBD32-E7B0-45CD-AFE5-FA6B0FDE6EE5}" destId="{9670BF73-EB91-4A63-9D50-1094DC8C4895}" srcOrd="0" destOrd="0" presId="urn:microsoft.com/office/officeart/2005/8/layout/lProcess2"/>
    <dgm:cxn modelId="{B6C7B668-B751-4237-99B8-80AD0A04E58B}" type="presOf" srcId="{C912F1DB-EF14-4E63-8938-F205EB97BA65}" destId="{1375D4D4-E088-414E-97DA-76F4D0568ED5}" srcOrd="0" destOrd="0" presId="urn:microsoft.com/office/officeart/2005/8/layout/lProcess2"/>
    <dgm:cxn modelId="{9E7CF1F9-40C1-402A-8754-97A578980ED4}" srcId="{953FEE7A-3D6E-465D-A1EC-E2CF8AC991A3}" destId="{E5B56581-3778-43C5-A98C-12922E3C9A63}" srcOrd="3" destOrd="0" parTransId="{CF26E0F8-F5BD-44FE-8BD7-C7B32A5C165A}" sibTransId="{0EC8CF42-4C56-49BA-9801-CF89FC102ABF}"/>
    <dgm:cxn modelId="{1A2AC026-87B5-4D28-B77F-AE909B493DE4}" type="presOf" srcId="{E5B56581-3778-43C5-A98C-12922E3C9A63}" destId="{92803762-60D0-48F0-982A-41AFC78F7D93}" srcOrd="0" destOrd="0" presId="urn:microsoft.com/office/officeart/2005/8/layout/lProcess2"/>
    <dgm:cxn modelId="{087D193F-1F32-4BBB-BAA2-8B244573F88E}" type="presOf" srcId="{953FEE7A-3D6E-465D-A1EC-E2CF8AC991A3}" destId="{903089A8-E4F7-4637-999F-88FC77D61008}" srcOrd="0" destOrd="0" presId="urn:microsoft.com/office/officeart/2005/8/layout/lProcess2"/>
    <dgm:cxn modelId="{1A525343-443A-4DA4-9BFF-726DECDD53F4}" srcId="{330A53DB-B4F6-410D-8DCE-B8D4B2713CF0}" destId="{8B8BBD32-E7B0-45CD-AFE5-FA6B0FDE6EE5}" srcOrd="1" destOrd="0" parTransId="{9B3F7B94-C8D4-41CC-B396-D00174135CB1}" sibTransId="{98D24C45-E34D-4C26-9679-EDDD996D5C9A}"/>
    <dgm:cxn modelId="{0F34C8F0-5AC3-4A19-B465-2653438B4B76}" type="presOf" srcId="{92B22339-DB0A-4BAF-BEB4-EA92CDCE6D1D}" destId="{D78234BF-D1CB-4EC8-B681-5B505FD5AFBC}" srcOrd="0" destOrd="0" presId="urn:microsoft.com/office/officeart/2005/8/layout/lProcess2"/>
    <dgm:cxn modelId="{4AC467CC-61A3-4A30-B6A9-C706A03D5002}" type="presParOf" srcId="{903089A8-E4F7-4637-999F-88FC77D61008}" destId="{23801A42-B4E3-405A-B76A-1D41FD86EA56}" srcOrd="0" destOrd="0" presId="urn:microsoft.com/office/officeart/2005/8/layout/lProcess2"/>
    <dgm:cxn modelId="{4D3F2D94-58FE-4644-A11D-CDE161F131C9}" type="presParOf" srcId="{23801A42-B4E3-405A-B76A-1D41FD86EA56}" destId="{04E07E8A-8BA9-45E1-8BAD-4065281B88B9}" srcOrd="0" destOrd="0" presId="urn:microsoft.com/office/officeart/2005/8/layout/lProcess2"/>
    <dgm:cxn modelId="{3922B883-C7F8-451A-AA1D-F5EE55176417}" type="presParOf" srcId="{23801A42-B4E3-405A-B76A-1D41FD86EA56}" destId="{3F16C3F2-3446-4D0E-AC6E-B0F3EB63977F}" srcOrd="1" destOrd="0" presId="urn:microsoft.com/office/officeart/2005/8/layout/lProcess2"/>
    <dgm:cxn modelId="{2FDB0BA5-9356-4960-AC16-621D4CD19C03}" type="presParOf" srcId="{23801A42-B4E3-405A-B76A-1D41FD86EA56}" destId="{15B78306-068B-4446-A9A8-5C2D29A44721}" srcOrd="2" destOrd="0" presId="urn:microsoft.com/office/officeart/2005/8/layout/lProcess2"/>
    <dgm:cxn modelId="{87E0EED9-0786-4312-866B-DDD81E75BB0A}" type="presParOf" srcId="{15B78306-068B-4446-A9A8-5C2D29A44721}" destId="{3326D9D9-3524-42F8-ADDA-6F7AC1BD14F3}" srcOrd="0" destOrd="0" presId="urn:microsoft.com/office/officeart/2005/8/layout/lProcess2"/>
    <dgm:cxn modelId="{E4C28729-8C36-496A-AE18-D540FB6029D0}" type="presParOf" srcId="{3326D9D9-3524-42F8-ADDA-6F7AC1BD14F3}" destId="{D78234BF-D1CB-4EC8-B681-5B505FD5AFBC}" srcOrd="0" destOrd="0" presId="urn:microsoft.com/office/officeart/2005/8/layout/lProcess2"/>
    <dgm:cxn modelId="{61F85FAA-89AA-4649-B47F-7C5ADF6972CA}" type="presParOf" srcId="{3326D9D9-3524-42F8-ADDA-6F7AC1BD14F3}" destId="{721306C8-B1C4-4F69-B8BD-2569BC70DA98}" srcOrd="1" destOrd="0" presId="urn:microsoft.com/office/officeart/2005/8/layout/lProcess2"/>
    <dgm:cxn modelId="{E28F26DB-635C-4370-9290-930554A21345}" type="presParOf" srcId="{3326D9D9-3524-42F8-ADDA-6F7AC1BD14F3}" destId="{5A26DE89-3761-4BD8-A8E0-A12C612BFB23}" srcOrd="2" destOrd="0" presId="urn:microsoft.com/office/officeart/2005/8/layout/lProcess2"/>
    <dgm:cxn modelId="{281A227C-2E7C-4368-AB79-35A0338F0106}" type="presParOf" srcId="{903089A8-E4F7-4637-999F-88FC77D61008}" destId="{E1D63322-2F3D-4529-916B-DB16A93168D1}" srcOrd="1" destOrd="0" presId="urn:microsoft.com/office/officeart/2005/8/layout/lProcess2"/>
    <dgm:cxn modelId="{889E0CF0-47FD-4927-BAF4-AC22794E7D07}" type="presParOf" srcId="{903089A8-E4F7-4637-999F-88FC77D61008}" destId="{0807291C-6E6A-4E18-9EB4-18541278CA88}" srcOrd="2" destOrd="0" presId="urn:microsoft.com/office/officeart/2005/8/layout/lProcess2"/>
    <dgm:cxn modelId="{82514EDF-C0CE-4ED1-ABD7-C370122A65C6}" type="presParOf" srcId="{0807291C-6E6A-4E18-9EB4-18541278CA88}" destId="{DEB76431-785A-4217-AA3D-D4D7EE079AC8}" srcOrd="0" destOrd="0" presId="urn:microsoft.com/office/officeart/2005/8/layout/lProcess2"/>
    <dgm:cxn modelId="{F2D64F73-2127-4E0C-8F0C-0B0AAF22E875}" type="presParOf" srcId="{0807291C-6E6A-4E18-9EB4-18541278CA88}" destId="{E87D53C2-34D8-457F-A981-B8C42130B8B4}" srcOrd="1" destOrd="0" presId="urn:microsoft.com/office/officeart/2005/8/layout/lProcess2"/>
    <dgm:cxn modelId="{FFE4B832-5EDE-44C8-8004-D6558FB41827}" type="presParOf" srcId="{0807291C-6E6A-4E18-9EB4-18541278CA88}" destId="{96BAFCC4-2736-4F37-9AEA-E9D45ED10416}" srcOrd="2" destOrd="0" presId="urn:microsoft.com/office/officeart/2005/8/layout/lProcess2"/>
    <dgm:cxn modelId="{312FC25F-A51C-44BB-8E88-F46B87246BB1}" type="presParOf" srcId="{96BAFCC4-2736-4F37-9AEA-E9D45ED10416}" destId="{DC4F28FE-177B-4622-9E8A-27133A6D7B68}" srcOrd="0" destOrd="0" presId="urn:microsoft.com/office/officeart/2005/8/layout/lProcess2"/>
    <dgm:cxn modelId="{10E74FE9-D574-4C66-A2DA-238D8223860B}" type="presParOf" srcId="{DC4F28FE-177B-4622-9E8A-27133A6D7B68}" destId="{1375D4D4-E088-414E-97DA-76F4D0568ED5}" srcOrd="0" destOrd="0" presId="urn:microsoft.com/office/officeart/2005/8/layout/lProcess2"/>
    <dgm:cxn modelId="{3D47D68C-8E50-476B-A465-F1F51D41D53F}" type="presParOf" srcId="{DC4F28FE-177B-4622-9E8A-27133A6D7B68}" destId="{491FE2B0-DADC-41AE-B8D1-5968FCB470F2}" srcOrd="1" destOrd="0" presId="urn:microsoft.com/office/officeart/2005/8/layout/lProcess2"/>
    <dgm:cxn modelId="{DD1B9B99-5CD6-4277-A934-BEFAFAA5501A}" type="presParOf" srcId="{DC4F28FE-177B-4622-9E8A-27133A6D7B68}" destId="{9670BF73-EB91-4A63-9D50-1094DC8C4895}" srcOrd="2" destOrd="0" presId="urn:microsoft.com/office/officeart/2005/8/layout/lProcess2"/>
    <dgm:cxn modelId="{3A44F25E-45A7-43BF-BB52-3E721E8D8A4D}" type="presParOf" srcId="{DC4F28FE-177B-4622-9E8A-27133A6D7B68}" destId="{0672202C-F52E-4C3F-832E-AE97CB28D533}" srcOrd="3" destOrd="0" presId="urn:microsoft.com/office/officeart/2005/8/layout/lProcess2"/>
    <dgm:cxn modelId="{9225138C-DD31-4256-BA7F-EF33640F8CEB}" type="presParOf" srcId="{DC4F28FE-177B-4622-9E8A-27133A6D7B68}" destId="{15150269-B4AB-46EB-80C5-14374DD38A24}" srcOrd="4" destOrd="0" presId="urn:microsoft.com/office/officeart/2005/8/layout/lProcess2"/>
    <dgm:cxn modelId="{F187D69E-1C42-463C-BCE4-880F3034EDF9}" type="presParOf" srcId="{903089A8-E4F7-4637-999F-88FC77D61008}" destId="{EEBEDC22-D9F5-4F29-B284-0C22D91EE8C7}" srcOrd="3" destOrd="0" presId="urn:microsoft.com/office/officeart/2005/8/layout/lProcess2"/>
    <dgm:cxn modelId="{F6F4CE0E-437C-4F02-809C-3D6CCE0BECFC}" type="presParOf" srcId="{903089A8-E4F7-4637-999F-88FC77D61008}" destId="{9F6C2FD0-9A96-41AD-801E-39FB8A7501BD}" srcOrd="4" destOrd="0" presId="urn:microsoft.com/office/officeart/2005/8/layout/lProcess2"/>
    <dgm:cxn modelId="{9C24C312-113A-461E-961B-352FA7FB478E}" type="presParOf" srcId="{9F6C2FD0-9A96-41AD-801E-39FB8A7501BD}" destId="{D700037C-3CCB-41EF-A68C-A0ECC7160C7A}" srcOrd="0" destOrd="0" presId="urn:microsoft.com/office/officeart/2005/8/layout/lProcess2"/>
    <dgm:cxn modelId="{E65F59E4-F9C5-4818-9D1C-66677529A842}" type="presParOf" srcId="{9F6C2FD0-9A96-41AD-801E-39FB8A7501BD}" destId="{B3E4ECC2-687A-40AD-8479-C097AAF04655}" srcOrd="1" destOrd="0" presId="urn:microsoft.com/office/officeart/2005/8/layout/lProcess2"/>
    <dgm:cxn modelId="{C2D3A218-2553-453D-B2F7-065E9FEC545E}" type="presParOf" srcId="{9F6C2FD0-9A96-41AD-801E-39FB8A7501BD}" destId="{923A479F-4507-4519-99D1-3887D74E7E08}" srcOrd="2" destOrd="0" presId="urn:microsoft.com/office/officeart/2005/8/layout/lProcess2"/>
    <dgm:cxn modelId="{6023AD93-245F-4CAB-B939-34903451BC3A}" type="presParOf" srcId="{923A479F-4507-4519-99D1-3887D74E7E08}" destId="{C55A1D6E-53B9-44AA-A622-5145B7196612}" srcOrd="0" destOrd="0" presId="urn:microsoft.com/office/officeart/2005/8/layout/lProcess2"/>
    <dgm:cxn modelId="{F75FDDC6-6332-42DF-88FC-77459B5B357D}" type="presParOf" srcId="{C55A1D6E-53B9-44AA-A622-5145B7196612}" destId="{53E1BB65-2EBE-4369-8D8F-533795BB14D8}" srcOrd="0" destOrd="0" presId="urn:microsoft.com/office/officeart/2005/8/layout/lProcess2"/>
    <dgm:cxn modelId="{5E280F6E-7A02-4E63-814E-943481187F95}" type="presParOf" srcId="{903089A8-E4F7-4637-999F-88FC77D61008}" destId="{B466FAB1-DD8F-4B61-BE00-32B9324E9CC6}" srcOrd="5" destOrd="0" presId="urn:microsoft.com/office/officeart/2005/8/layout/lProcess2"/>
    <dgm:cxn modelId="{3883772B-4C70-4AF7-867D-37C9E4E07FDC}" type="presParOf" srcId="{903089A8-E4F7-4637-999F-88FC77D61008}" destId="{DA05A712-75E6-46FC-8BDE-6919F82DA449}" srcOrd="6" destOrd="0" presId="urn:microsoft.com/office/officeart/2005/8/layout/lProcess2"/>
    <dgm:cxn modelId="{91464CE6-3C9A-466F-BD57-BB2B83154C66}" type="presParOf" srcId="{DA05A712-75E6-46FC-8BDE-6919F82DA449}" destId="{92803762-60D0-48F0-982A-41AFC78F7D93}" srcOrd="0" destOrd="0" presId="urn:microsoft.com/office/officeart/2005/8/layout/lProcess2"/>
    <dgm:cxn modelId="{C16B7461-D6CE-4D1C-A366-2C80EBC33991}" type="presParOf" srcId="{DA05A712-75E6-46FC-8BDE-6919F82DA449}" destId="{9D0C5538-05E9-448A-AC01-BB69F057726A}" srcOrd="1" destOrd="0" presId="urn:microsoft.com/office/officeart/2005/8/layout/lProcess2"/>
    <dgm:cxn modelId="{917D2042-5424-4445-8227-7BFAE4EDEBF4}" type="presParOf" srcId="{DA05A712-75E6-46FC-8BDE-6919F82DA449}" destId="{E9FC7A29-623C-4D35-A016-AF4D6887EE68}" srcOrd="2" destOrd="0" presId="urn:microsoft.com/office/officeart/2005/8/layout/lProcess2"/>
    <dgm:cxn modelId="{CB6A073A-065A-47D0-A5B1-738DBD3BADBC}" type="presParOf" srcId="{E9FC7A29-623C-4D35-A016-AF4D6887EE68}" destId="{80B35366-FA97-4343-9B4D-FA56A0A97A2A}" srcOrd="0" destOrd="0" presId="urn:microsoft.com/office/officeart/2005/8/layout/lProcess2"/>
    <dgm:cxn modelId="{A9A8BACD-8535-44B1-B0BC-3F73ACD88A89}" type="presParOf" srcId="{80B35366-FA97-4343-9B4D-FA56A0A97A2A}" destId="{93967FDF-F1A7-4CE2-9EEF-86D627F74DB1}"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C5B2BF-202C-4F3C-AFCE-CFB50FB03FC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386B7A1-DE12-47C2-8FC6-836A074BAE9F}">
      <dgm:prSet phldrT="[Text]"/>
      <dgm:spPr/>
      <dgm:t>
        <a:bodyPr/>
        <a:lstStyle/>
        <a:p>
          <a:r>
            <a:rPr lang="en-US" dirty="0" smtClean="0"/>
            <a:t>Categories</a:t>
          </a:r>
          <a:endParaRPr lang="en-US" dirty="0"/>
        </a:p>
      </dgm:t>
    </dgm:pt>
    <dgm:pt modelId="{73185388-EDD7-4E69-9ABE-B8807761AC42}" type="parTrans" cxnId="{4914157C-BE06-497F-8F40-D39B3FF6AD64}">
      <dgm:prSet/>
      <dgm:spPr/>
      <dgm:t>
        <a:bodyPr/>
        <a:lstStyle/>
        <a:p>
          <a:endParaRPr lang="en-US"/>
        </a:p>
      </dgm:t>
    </dgm:pt>
    <dgm:pt modelId="{34508853-444C-45F2-8E10-0D52901DE035}" type="sibTrans" cxnId="{4914157C-BE06-497F-8F40-D39B3FF6AD64}">
      <dgm:prSet/>
      <dgm:spPr/>
      <dgm:t>
        <a:bodyPr/>
        <a:lstStyle/>
        <a:p>
          <a:endParaRPr lang="en-US"/>
        </a:p>
      </dgm:t>
    </dgm:pt>
    <dgm:pt modelId="{96C4CB20-CE35-421F-8C1C-4D3C737E67F6}">
      <dgm:prSet custT="1"/>
      <dgm:spPr/>
      <dgm:t>
        <a:bodyPr/>
        <a:lstStyle/>
        <a:p>
          <a:r>
            <a:rPr lang="en-US" sz="1800" b="0" baseline="0" dirty="0" smtClean="0"/>
            <a:t>Ambulatory services</a:t>
          </a:r>
          <a:endParaRPr lang="en-US" sz="1800" baseline="0" dirty="0"/>
        </a:p>
      </dgm:t>
    </dgm:pt>
    <dgm:pt modelId="{DA1540E1-84E4-4AF9-B4FB-D1898A03C1D5}" type="parTrans" cxnId="{9B7968D5-0C61-4A6D-87A4-59D1005956A5}">
      <dgm:prSet/>
      <dgm:spPr/>
      <dgm:t>
        <a:bodyPr/>
        <a:lstStyle/>
        <a:p>
          <a:endParaRPr lang="en-US"/>
        </a:p>
      </dgm:t>
    </dgm:pt>
    <dgm:pt modelId="{641FE62A-7478-4288-B64F-87C230ABD2D0}" type="sibTrans" cxnId="{9B7968D5-0C61-4A6D-87A4-59D1005956A5}">
      <dgm:prSet/>
      <dgm:spPr/>
      <dgm:t>
        <a:bodyPr/>
        <a:lstStyle/>
        <a:p>
          <a:endParaRPr lang="en-US"/>
        </a:p>
      </dgm:t>
    </dgm:pt>
    <dgm:pt modelId="{C6E065CA-D1A2-4410-A58C-805B4BBE204E}">
      <dgm:prSet custT="1"/>
      <dgm:spPr/>
      <dgm:t>
        <a:bodyPr/>
        <a:lstStyle/>
        <a:p>
          <a:r>
            <a:rPr lang="en-US" sz="1800" b="0" baseline="0" dirty="0" smtClean="0"/>
            <a:t>Emergency services</a:t>
          </a:r>
          <a:endParaRPr lang="en-US" sz="1800" baseline="0" dirty="0"/>
        </a:p>
      </dgm:t>
    </dgm:pt>
    <dgm:pt modelId="{A48A0E6A-3029-4375-BB1C-F71A78AEFED2}" type="parTrans" cxnId="{B19ABB34-C89E-4DA1-839B-79D573265F23}">
      <dgm:prSet/>
      <dgm:spPr/>
      <dgm:t>
        <a:bodyPr/>
        <a:lstStyle/>
        <a:p>
          <a:endParaRPr lang="en-US"/>
        </a:p>
      </dgm:t>
    </dgm:pt>
    <dgm:pt modelId="{E22A5D94-8749-49C8-B75C-CFC53ADD5BF6}" type="sibTrans" cxnId="{B19ABB34-C89E-4DA1-839B-79D573265F23}">
      <dgm:prSet/>
      <dgm:spPr/>
      <dgm:t>
        <a:bodyPr/>
        <a:lstStyle/>
        <a:p>
          <a:endParaRPr lang="en-US"/>
        </a:p>
      </dgm:t>
    </dgm:pt>
    <dgm:pt modelId="{50171DB4-289B-4912-9C37-A85144959FF8}">
      <dgm:prSet custT="1"/>
      <dgm:spPr/>
      <dgm:t>
        <a:bodyPr/>
        <a:lstStyle/>
        <a:p>
          <a:r>
            <a:rPr lang="en-US" sz="1800" b="0" baseline="0" dirty="0" smtClean="0"/>
            <a:t>Hospitalization</a:t>
          </a:r>
          <a:endParaRPr lang="en-US" sz="1800" baseline="0" dirty="0"/>
        </a:p>
      </dgm:t>
    </dgm:pt>
    <dgm:pt modelId="{D13CDA87-694E-4804-973A-A275EBAFFEA1}" type="parTrans" cxnId="{52E9A9AA-D49E-447B-A077-508AE47FC6E1}">
      <dgm:prSet/>
      <dgm:spPr/>
      <dgm:t>
        <a:bodyPr/>
        <a:lstStyle/>
        <a:p>
          <a:endParaRPr lang="en-US"/>
        </a:p>
      </dgm:t>
    </dgm:pt>
    <dgm:pt modelId="{4CBD13ED-8F5C-4B82-A1AE-F9E623D07B94}" type="sibTrans" cxnId="{52E9A9AA-D49E-447B-A077-508AE47FC6E1}">
      <dgm:prSet/>
      <dgm:spPr/>
      <dgm:t>
        <a:bodyPr/>
        <a:lstStyle/>
        <a:p>
          <a:endParaRPr lang="en-US"/>
        </a:p>
      </dgm:t>
    </dgm:pt>
    <dgm:pt modelId="{C9D0F6A3-6442-4BF1-A9B3-9569F7C6725E}">
      <dgm:prSet custT="1"/>
      <dgm:spPr/>
      <dgm:t>
        <a:bodyPr/>
        <a:lstStyle/>
        <a:p>
          <a:r>
            <a:rPr lang="en-US" sz="1800" b="0" baseline="0" dirty="0" smtClean="0"/>
            <a:t>Maternity and newborn care</a:t>
          </a:r>
          <a:endParaRPr lang="en-US" sz="1800" baseline="0" dirty="0"/>
        </a:p>
      </dgm:t>
    </dgm:pt>
    <dgm:pt modelId="{9C8A0199-00F8-4329-95E6-728879477582}" type="parTrans" cxnId="{701504C7-4165-4EE9-AEB2-C531BC14A4E4}">
      <dgm:prSet/>
      <dgm:spPr/>
      <dgm:t>
        <a:bodyPr/>
        <a:lstStyle/>
        <a:p>
          <a:endParaRPr lang="en-US"/>
        </a:p>
      </dgm:t>
    </dgm:pt>
    <dgm:pt modelId="{09F89530-EAA2-4286-8A04-83CD0C46A0CD}" type="sibTrans" cxnId="{701504C7-4165-4EE9-AEB2-C531BC14A4E4}">
      <dgm:prSet/>
      <dgm:spPr/>
      <dgm:t>
        <a:bodyPr/>
        <a:lstStyle/>
        <a:p>
          <a:endParaRPr lang="en-US"/>
        </a:p>
      </dgm:t>
    </dgm:pt>
    <dgm:pt modelId="{9D24B026-C2DA-4E0E-BCC7-AF3E31C19C6A}">
      <dgm:prSet custT="1"/>
      <dgm:spPr/>
      <dgm:t>
        <a:bodyPr/>
        <a:lstStyle/>
        <a:p>
          <a:r>
            <a:rPr lang="en-US" sz="1800" b="0" baseline="0" dirty="0" smtClean="0"/>
            <a:t>Mental health and substance use disorder services</a:t>
          </a:r>
          <a:endParaRPr lang="en-US" sz="1800" baseline="0" dirty="0"/>
        </a:p>
      </dgm:t>
    </dgm:pt>
    <dgm:pt modelId="{DD8131D6-ABA3-4961-8DA7-E5C7C4697871}" type="parTrans" cxnId="{88035806-9C7F-4DB4-8BBB-0BD3869EEC51}">
      <dgm:prSet/>
      <dgm:spPr/>
      <dgm:t>
        <a:bodyPr/>
        <a:lstStyle/>
        <a:p>
          <a:endParaRPr lang="en-US"/>
        </a:p>
      </dgm:t>
    </dgm:pt>
    <dgm:pt modelId="{6FD3CA9C-BCF6-440D-B5CD-1BF1ABF9E905}" type="sibTrans" cxnId="{88035806-9C7F-4DB4-8BBB-0BD3869EEC51}">
      <dgm:prSet/>
      <dgm:spPr/>
      <dgm:t>
        <a:bodyPr/>
        <a:lstStyle/>
        <a:p>
          <a:endParaRPr lang="en-US"/>
        </a:p>
      </dgm:t>
    </dgm:pt>
    <dgm:pt modelId="{65F729F3-186B-4450-8AA1-D42E5BD5173A}">
      <dgm:prSet custT="1"/>
      <dgm:spPr/>
      <dgm:t>
        <a:bodyPr/>
        <a:lstStyle/>
        <a:p>
          <a:r>
            <a:rPr lang="en-US" sz="1800" b="0" baseline="0" dirty="0" smtClean="0"/>
            <a:t>Prescription drugs</a:t>
          </a:r>
          <a:endParaRPr lang="en-US" sz="1800" baseline="0" dirty="0"/>
        </a:p>
      </dgm:t>
    </dgm:pt>
    <dgm:pt modelId="{8C179397-87EC-4E29-8396-24D1238798E4}" type="parTrans" cxnId="{73660C82-B2E8-437B-8DCB-C1A3D0F2A738}">
      <dgm:prSet/>
      <dgm:spPr/>
      <dgm:t>
        <a:bodyPr/>
        <a:lstStyle/>
        <a:p>
          <a:endParaRPr lang="en-US"/>
        </a:p>
      </dgm:t>
    </dgm:pt>
    <dgm:pt modelId="{E9AD6B26-34FC-4E7C-A517-64C335939FFD}" type="sibTrans" cxnId="{73660C82-B2E8-437B-8DCB-C1A3D0F2A738}">
      <dgm:prSet/>
      <dgm:spPr/>
      <dgm:t>
        <a:bodyPr/>
        <a:lstStyle/>
        <a:p>
          <a:endParaRPr lang="en-US"/>
        </a:p>
      </dgm:t>
    </dgm:pt>
    <dgm:pt modelId="{91938581-A4FC-4BE3-B6EC-62658C6489DB}">
      <dgm:prSet custT="1"/>
      <dgm:spPr/>
      <dgm:t>
        <a:bodyPr/>
        <a:lstStyle/>
        <a:p>
          <a:r>
            <a:rPr lang="en-US" sz="1800" b="0" baseline="0" dirty="0" smtClean="0"/>
            <a:t>Rehabilitative and </a:t>
          </a:r>
          <a:r>
            <a:rPr lang="en-US" sz="1800" b="0" baseline="0" dirty="0" err="1" smtClean="0"/>
            <a:t>habilitative</a:t>
          </a:r>
          <a:r>
            <a:rPr lang="en-US" sz="1800" b="0" baseline="0" dirty="0" smtClean="0"/>
            <a:t> services and devices</a:t>
          </a:r>
          <a:endParaRPr lang="en-US" sz="1800" baseline="0" dirty="0"/>
        </a:p>
      </dgm:t>
    </dgm:pt>
    <dgm:pt modelId="{2FF1F3A1-3219-4DE9-B122-C31F0C212392}" type="parTrans" cxnId="{1C3A78D4-5E19-4F52-A776-A52025E69A5A}">
      <dgm:prSet/>
      <dgm:spPr/>
      <dgm:t>
        <a:bodyPr/>
        <a:lstStyle/>
        <a:p>
          <a:endParaRPr lang="en-US"/>
        </a:p>
      </dgm:t>
    </dgm:pt>
    <dgm:pt modelId="{5E871108-0014-4D35-AB55-6D1C5FECDD0A}" type="sibTrans" cxnId="{1C3A78D4-5E19-4F52-A776-A52025E69A5A}">
      <dgm:prSet/>
      <dgm:spPr/>
      <dgm:t>
        <a:bodyPr/>
        <a:lstStyle/>
        <a:p>
          <a:endParaRPr lang="en-US"/>
        </a:p>
      </dgm:t>
    </dgm:pt>
    <dgm:pt modelId="{734BDF2F-014C-4D6C-8505-5A25ED2BD150}">
      <dgm:prSet custT="1"/>
      <dgm:spPr/>
      <dgm:t>
        <a:bodyPr/>
        <a:lstStyle/>
        <a:p>
          <a:r>
            <a:rPr lang="en-US" sz="1800" b="0" baseline="0" dirty="0" smtClean="0"/>
            <a:t>Laboratory services</a:t>
          </a:r>
          <a:endParaRPr lang="en-US" sz="1800" baseline="0" dirty="0"/>
        </a:p>
      </dgm:t>
    </dgm:pt>
    <dgm:pt modelId="{471415C7-BA8F-45F9-97AE-8DF17FA6B718}" type="parTrans" cxnId="{EB650D85-760D-468A-80ED-7861F43653E3}">
      <dgm:prSet/>
      <dgm:spPr/>
      <dgm:t>
        <a:bodyPr/>
        <a:lstStyle/>
        <a:p>
          <a:endParaRPr lang="en-US"/>
        </a:p>
      </dgm:t>
    </dgm:pt>
    <dgm:pt modelId="{D6D9702F-E076-422A-8BC4-9B842043F354}" type="sibTrans" cxnId="{EB650D85-760D-468A-80ED-7861F43653E3}">
      <dgm:prSet/>
      <dgm:spPr/>
      <dgm:t>
        <a:bodyPr/>
        <a:lstStyle/>
        <a:p>
          <a:endParaRPr lang="en-US"/>
        </a:p>
      </dgm:t>
    </dgm:pt>
    <dgm:pt modelId="{40BC2470-BCF2-462C-AEEB-D358922B9331}">
      <dgm:prSet custT="1"/>
      <dgm:spPr/>
      <dgm:t>
        <a:bodyPr/>
        <a:lstStyle/>
        <a:p>
          <a:r>
            <a:rPr lang="en-US" sz="1800" b="0" baseline="0" dirty="0" smtClean="0"/>
            <a:t>Preventive and wellness services and chronic disease management</a:t>
          </a:r>
          <a:endParaRPr lang="en-US" sz="1800" baseline="0" dirty="0"/>
        </a:p>
      </dgm:t>
    </dgm:pt>
    <dgm:pt modelId="{A20722F3-7F0B-4162-AFC1-1AD1D8861983}" type="parTrans" cxnId="{AFA33654-11AE-4C96-9D17-EA702FAA3C4A}">
      <dgm:prSet/>
      <dgm:spPr/>
      <dgm:t>
        <a:bodyPr/>
        <a:lstStyle/>
        <a:p>
          <a:endParaRPr lang="en-US"/>
        </a:p>
      </dgm:t>
    </dgm:pt>
    <dgm:pt modelId="{8CAC177B-A3A3-4DB5-A777-19A5076A73CC}" type="sibTrans" cxnId="{AFA33654-11AE-4C96-9D17-EA702FAA3C4A}">
      <dgm:prSet/>
      <dgm:spPr/>
      <dgm:t>
        <a:bodyPr/>
        <a:lstStyle/>
        <a:p>
          <a:endParaRPr lang="en-US"/>
        </a:p>
      </dgm:t>
    </dgm:pt>
    <dgm:pt modelId="{A088FD57-722F-4498-8B13-D64B30EAEC31}">
      <dgm:prSet custT="1"/>
      <dgm:spPr/>
      <dgm:t>
        <a:bodyPr/>
        <a:lstStyle/>
        <a:p>
          <a:r>
            <a:rPr lang="en-US" sz="1800" b="0" baseline="0" dirty="0" smtClean="0"/>
            <a:t>Pediatric services, including oral and vision care</a:t>
          </a:r>
          <a:endParaRPr lang="en-US" sz="1800" baseline="0" dirty="0"/>
        </a:p>
      </dgm:t>
    </dgm:pt>
    <dgm:pt modelId="{63F74168-987C-4FCE-8C7E-3F88C3A386DF}" type="parTrans" cxnId="{18976E18-0A44-4385-80C5-AFF1B3E73B97}">
      <dgm:prSet/>
      <dgm:spPr/>
      <dgm:t>
        <a:bodyPr/>
        <a:lstStyle/>
        <a:p>
          <a:endParaRPr lang="en-US"/>
        </a:p>
      </dgm:t>
    </dgm:pt>
    <dgm:pt modelId="{4A6EC2C0-94A4-488B-9D2A-8843F6C393EA}" type="sibTrans" cxnId="{18976E18-0A44-4385-80C5-AFF1B3E73B97}">
      <dgm:prSet/>
      <dgm:spPr/>
      <dgm:t>
        <a:bodyPr/>
        <a:lstStyle/>
        <a:p>
          <a:endParaRPr lang="en-US"/>
        </a:p>
      </dgm:t>
    </dgm:pt>
    <dgm:pt modelId="{597F4A33-C082-4677-A8E5-83CBC947F10C}" type="pres">
      <dgm:prSet presAssocID="{F0C5B2BF-202C-4F3C-AFCE-CFB50FB03FC6}" presName="Name0" presStyleCnt="0">
        <dgm:presLayoutVars>
          <dgm:dir/>
          <dgm:animLvl val="lvl"/>
          <dgm:resizeHandles val="exact"/>
        </dgm:presLayoutVars>
      </dgm:prSet>
      <dgm:spPr/>
      <dgm:t>
        <a:bodyPr/>
        <a:lstStyle/>
        <a:p>
          <a:endParaRPr lang="en-US"/>
        </a:p>
      </dgm:t>
    </dgm:pt>
    <dgm:pt modelId="{41881B04-1DF0-4AC1-9ACE-08A435C07C2F}" type="pres">
      <dgm:prSet presAssocID="{7386B7A1-DE12-47C2-8FC6-836A074BAE9F}" presName="linNode" presStyleCnt="0"/>
      <dgm:spPr/>
    </dgm:pt>
    <dgm:pt modelId="{5E322A78-5B26-4047-A516-1D6BD4829FB2}" type="pres">
      <dgm:prSet presAssocID="{7386B7A1-DE12-47C2-8FC6-836A074BAE9F}" presName="parentText" presStyleLbl="node1" presStyleIdx="0" presStyleCnt="1">
        <dgm:presLayoutVars>
          <dgm:chMax val="1"/>
          <dgm:bulletEnabled val="1"/>
        </dgm:presLayoutVars>
      </dgm:prSet>
      <dgm:spPr/>
      <dgm:t>
        <a:bodyPr/>
        <a:lstStyle/>
        <a:p>
          <a:endParaRPr lang="en-US"/>
        </a:p>
      </dgm:t>
    </dgm:pt>
    <dgm:pt modelId="{06F36E6C-794B-4E7C-9813-34B6484FC41C}" type="pres">
      <dgm:prSet presAssocID="{7386B7A1-DE12-47C2-8FC6-836A074BAE9F}" presName="descendantText" presStyleLbl="alignAccFollowNode1" presStyleIdx="0" presStyleCnt="1" custScaleY="107864">
        <dgm:presLayoutVars>
          <dgm:bulletEnabled val="1"/>
        </dgm:presLayoutVars>
      </dgm:prSet>
      <dgm:spPr/>
      <dgm:t>
        <a:bodyPr/>
        <a:lstStyle/>
        <a:p>
          <a:endParaRPr lang="en-US"/>
        </a:p>
      </dgm:t>
    </dgm:pt>
  </dgm:ptLst>
  <dgm:cxnLst>
    <dgm:cxn modelId="{88035806-9C7F-4DB4-8BBB-0BD3869EEC51}" srcId="{7386B7A1-DE12-47C2-8FC6-836A074BAE9F}" destId="{9D24B026-C2DA-4E0E-BCC7-AF3E31C19C6A}" srcOrd="4" destOrd="0" parTransId="{DD8131D6-ABA3-4961-8DA7-E5C7C4697871}" sibTransId="{6FD3CA9C-BCF6-440D-B5CD-1BF1ABF9E905}"/>
    <dgm:cxn modelId="{18976E18-0A44-4385-80C5-AFF1B3E73B97}" srcId="{7386B7A1-DE12-47C2-8FC6-836A074BAE9F}" destId="{A088FD57-722F-4498-8B13-D64B30EAEC31}" srcOrd="9" destOrd="0" parTransId="{63F74168-987C-4FCE-8C7E-3F88C3A386DF}" sibTransId="{4A6EC2C0-94A4-488B-9D2A-8843F6C393EA}"/>
    <dgm:cxn modelId="{AFA33654-11AE-4C96-9D17-EA702FAA3C4A}" srcId="{7386B7A1-DE12-47C2-8FC6-836A074BAE9F}" destId="{40BC2470-BCF2-462C-AEEB-D358922B9331}" srcOrd="8" destOrd="0" parTransId="{A20722F3-7F0B-4162-AFC1-1AD1D8861983}" sibTransId="{8CAC177B-A3A3-4DB5-A777-19A5076A73CC}"/>
    <dgm:cxn modelId="{F0823FF1-7856-4D3B-B73B-5967C2EA6DBC}" type="presOf" srcId="{65F729F3-186B-4450-8AA1-D42E5BD5173A}" destId="{06F36E6C-794B-4E7C-9813-34B6484FC41C}" srcOrd="0" destOrd="5" presId="urn:microsoft.com/office/officeart/2005/8/layout/vList5"/>
    <dgm:cxn modelId="{EB650D85-760D-468A-80ED-7861F43653E3}" srcId="{7386B7A1-DE12-47C2-8FC6-836A074BAE9F}" destId="{734BDF2F-014C-4D6C-8505-5A25ED2BD150}" srcOrd="7" destOrd="0" parTransId="{471415C7-BA8F-45F9-97AE-8DF17FA6B718}" sibTransId="{D6D9702F-E076-422A-8BC4-9B842043F354}"/>
    <dgm:cxn modelId="{4914157C-BE06-497F-8F40-D39B3FF6AD64}" srcId="{F0C5B2BF-202C-4F3C-AFCE-CFB50FB03FC6}" destId="{7386B7A1-DE12-47C2-8FC6-836A074BAE9F}" srcOrd="0" destOrd="0" parTransId="{73185388-EDD7-4E69-9ABE-B8807761AC42}" sibTransId="{34508853-444C-45F2-8E10-0D52901DE035}"/>
    <dgm:cxn modelId="{D0C91561-9282-4816-B7FE-F3DB7FDC5020}" type="presOf" srcId="{C9D0F6A3-6442-4BF1-A9B3-9569F7C6725E}" destId="{06F36E6C-794B-4E7C-9813-34B6484FC41C}" srcOrd="0" destOrd="3" presId="urn:microsoft.com/office/officeart/2005/8/layout/vList5"/>
    <dgm:cxn modelId="{52E9A9AA-D49E-447B-A077-508AE47FC6E1}" srcId="{7386B7A1-DE12-47C2-8FC6-836A074BAE9F}" destId="{50171DB4-289B-4912-9C37-A85144959FF8}" srcOrd="2" destOrd="0" parTransId="{D13CDA87-694E-4804-973A-A275EBAFFEA1}" sibTransId="{4CBD13ED-8F5C-4B82-A1AE-F9E623D07B94}"/>
    <dgm:cxn modelId="{9B7968D5-0C61-4A6D-87A4-59D1005956A5}" srcId="{7386B7A1-DE12-47C2-8FC6-836A074BAE9F}" destId="{96C4CB20-CE35-421F-8C1C-4D3C737E67F6}" srcOrd="0" destOrd="0" parTransId="{DA1540E1-84E4-4AF9-B4FB-D1898A03C1D5}" sibTransId="{641FE62A-7478-4288-B64F-87C230ABD2D0}"/>
    <dgm:cxn modelId="{1C3A78D4-5E19-4F52-A776-A52025E69A5A}" srcId="{7386B7A1-DE12-47C2-8FC6-836A074BAE9F}" destId="{91938581-A4FC-4BE3-B6EC-62658C6489DB}" srcOrd="6" destOrd="0" parTransId="{2FF1F3A1-3219-4DE9-B122-C31F0C212392}" sibTransId="{5E871108-0014-4D35-AB55-6D1C5FECDD0A}"/>
    <dgm:cxn modelId="{701504C7-4165-4EE9-AEB2-C531BC14A4E4}" srcId="{7386B7A1-DE12-47C2-8FC6-836A074BAE9F}" destId="{C9D0F6A3-6442-4BF1-A9B3-9569F7C6725E}" srcOrd="3" destOrd="0" parTransId="{9C8A0199-00F8-4329-95E6-728879477582}" sibTransId="{09F89530-EAA2-4286-8A04-83CD0C46A0CD}"/>
    <dgm:cxn modelId="{73660C82-B2E8-437B-8DCB-C1A3D0F2A738}" srcId="{7386B7A1-DE12-47C2-8FC6-836A074BAE9F}" destId="{65F729F3-186B-4450-8AA1-D42E5BD5173A}" srcOrd="5" destOrd="0" parTransId="{8C179397-87EC-4E29-8396-24D1238798E4}" sibTransId="{E9AD6B26-34FC-4E7C-A517-64C335939FFD}"/>
    <dgm:cxn modelId="{77AE5D7C-E65A-4C48-8D9F-7043D80B431D}" type="presOf" srcId="{7386B7A1-DE12-47C2-8FC6-836A074BAE9F}" destId="{5E322A78-5B26-4047-A516-1D6BD4829FB2}" srcOrd="0" destOrd="0" presId="urn:microsoft.com/office/officeart/2005/8/layout/vList5"/>
    <dgm:cxn modelId="{7B50CEF2-0D5D-4017-B9E5-A6FC7B453CD4}" type="presOf" srcId="{91938581-A4FC-4BE3-B6EC-62658C6489DB}" destId="{06F36E6C-794B-4E7C-9813-34B6484FC41C}" srcOrd="0" destOrd="6" presId="urn:microsoft.com/office/officeart/2005/8/layout/vList5"/>
    <dgm:cxn modelId="{34949D7B-C576-423D-B8E8-F289B820BAFF}" type="presOf" srcId="{A088FD57-722F-4498-8B13-D64B30EAEC31}" destId="{06F36E6C-794B-4E7C-9813-34B6484FC41C}" srcOrd="0" destOrd="9" presId="urn:microsoft.com/office/officeart/2005/8/layout/vList5"/>
    <dgm:cxn modelId="{22280F55-FA8E-4244-A4CD-20D21DADCCE2}" type="presOf" srcId="{F0C5B2BF-202C-4F3C-AFCE-CFB50FB03FC6}" destId="{597F4A33-C082-4677-A8E5-83CBC947F10C}" srcOrd="0" destOrd="0" presId="urn:microsoft.com/office/officeart/2005/8/layout/vList5"/>
    <dgm:cxn modelId="{F2C1B60B-4B89-415D-8C10-D77CA9DBA688}" type="presOf" srcId="{9D24B026-C2DA-4E0E-BCC7-AF3E31C19C6A}" destId="{06F36E6C-794B-4E7C-9813-34B6484FC41C}" srcOrd="0" destOrd="4" presId="urn:microsoft.com/office/officeart/2005/8/layout/vList5"/>
    <dgm:cxn modelId="{303374E6-FD92-407F-8A9F-09ED5DD6E420}" type="presOf" srcId="{40BC2470-BCF2-462C-AEEB-D358922B9331}" destId="{06F36E6C-794B-4E7C-9813-34B6484FC41C}" srcOrd="0" destOrd="8" presId="urn:microsoft.com/office/officeart/2005/8/layout/vList5"/>
    <dgm:cxn modelId="{D4C81F31-5E4C-4DF2-BFBD-904EBB1261F4}" type="presOf" srcId="{50171DB4-289B-4912-9C37-A85144959FF8}" destId="{06F36E6C-794B-4E7C-9813-34B6484FC41C}" srcOrd="0" destOrd="2" presId="urn:microsoft.com/office/officeart/2005/8/layout/vList5"/>
    <dgm:cxn modelId="{A2840A33-F00F-4D21-9085-D59C567D0BE5}" type="presOf" srcId="{96C4CB20-CE35-421F-8C1C-4D3C737E67F6}" destId="{06F36E6C-794B-4E7C-9813-34B6484FC41C}" srcOrd="0" destOrd="0" presId="urn:microsoft.com/office/officeart/2005/8/layout/vList5"/>
    <dgm:cxn modelId="{A38AE480-0CEF-4F7D-B109-72CAF2A3FF1A}" type="presOf" srcId="{C6E065CA-D1A2-4410-A58C-805B4BBE204E}" destId="{06F36E6C-794B-4E7C-9813-34B6484FC41C}" srcOrd="0" destOrd="1" presId="urn:microsoft.com/office/officeart/2005/8/layout/vList5"/>
    <dgm:cxn modelId="{B19ABB34-C89E-4DA1-839B-79D573265F23}" srcId="{7386B7A1-DE12-47C2-8FC6-836A074BAE9F}" destId="{C6E065CA-D1A2-4410-A58C-805B4BBE204E}" srcOrd="1" destOrd="0" parTransId="{A48A0E6A-3029-4375-BB1C-F71A78AEFED2}" sibTransId="{E22A5D94-8749-49C8-B75C-CFC53ADD5BF6}"/>
    <dgm:cxn modelId="{EBD44431-82E5-4539-9564-CEFB9CF64E2C}" type="presOf" srcId="{734BDF2F-014C-4D6C-8505-5A25ED2BD150}" destId="{06F36E6C-794B-4E7C-9813-34B6484FC41C}" srcOrd="0" destOrd="7" presId="urn:microsoft.com/office/officeart/2005/8/layout/vList5"/>
    <dgm:cxn modelId="{A82A7268-201D-48C7-BE26-33782FE2719B}" type="presParOf" srcId="{597F4A33-C082-4677-A8E5-83CBC947F10C}" destId="{41881B04-1DF0-4AC1-9ACE-08A435C07C2F}" srcOrd="0" destOrd="0" presId="urn:microsoft.com/office/officeart/2005/8/layout/vList5"/>
    <dgm:cxn modelId="{30C0C8A3-F864-4A29-9C68-DA137BB5F8B0}" type="presParOf" srcId="{41881B04-1DF0-4AC1-9ACE-08A435C07C2F}" destId="{5E322A78-5B26-4047-A516-1D6BD4829FB2}" srcOrd="0" destOrd="0" presId="urn:microsoft.com/office/officeart/2005/8/layout/vList5"/>
    <dgm:cxn modelId="{ABF48BE3-DD88-4679-A2C6-535E1349D910}" type="presParOf" srcId="{41881B04-1DF0-4AC1-9ACE-08A435C07C2F}" destId="{06F36E6C-794B-4E7C-9813-34B6484FC41C}"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3CE959-CA47-45B6-A45A-D3F396AFB0B1}" type="doc">
      <dgm:prSet loTypeId="urn:microsoft.com/office/officeart/2005/8/layout/process4" loCatId="process" qsTypeId="urn:microsoft.com/office/officeart/2005/8/quickstyle/simple3" qsCatId="simple" csTypeId="urn:microsoft.com/office/officeart/2005/8/colors/accent1_2" csCatId="accent1" phldr="1"/>
      <dgm:spPr/>
      <dgm:t>
        <a:bodyPr/>
        <a:lstStyle/>
        <a:p>
          <a:endParaRPr lang="en-US"/>
        </a:p>
      </dgm:t>
    </dgm:pt>
    <dgm:pt modelId="{D33BEB44-81F2-4466-82EB-44D9372C4BBC}">
      <dgm:prSet phldrT="[Text]" custT="1"/>
      <dgm:spPr/>
      <dgm:t>
        <a:bodyPr/>
        <a:lstStyle/>
        <a:p>
          <a:r>
            <a:rPr lang="en-US" sz="2000" dirty="0" smtClean="0"/>
            <a:t>Step 4: Will a full-time employee receive a subsidy in the Exchange?</a:t>
          </a:r>
          <a:endParaRPr lang="en-US" sz="2000" dirty="0"/>
        </a:p>
      </dgm:t>
    </dgm:pt>
    <dgm:pt modelId="{8C36B930-1DE6-4150-AE2C-BED36C9A1432}" type="parTrans" cxnId="{459F1DC9-8C35-41FB-B698-1E452FC8A7B7}">
      <dgm:prSet/>
      <dgm:spPr/>
      <dgm:t>
        <a:bodyPr/>
        <a:lstStyle/>
        <a:p>
          <a:endParaRPr lang="en-US" sz="2000"/>
        </a:p>
      </dgm:t>
    </dgm:pt>
    <dgm:pt modelId="{91CDBF8E-D81C-4D39-9A8B-51569FF399A3}" type="sibTrans" cxnId="{459F1DC9-8C35-41FB-B698-1E452FC8A7B7}">
      <dgm:prSet/>
      <dgm:spPr/>
      <dgm:t>
        <a:bodyPr/>
        <a:lstStyle/>
        <a:p>
          <a:endParaRPr lang="en-US" sz="2000"/>
        </a:p>
      </dgm:t>
    </dgm:pt>
    <dgm:pt modelId="{58BD4D3A-C45B-4BC3-B9E2-86CB52FA2941}">
      <dgm:prSet phldrT="[Text]" custT="1"/>
      <dgm:spPr/>
      <dgm:t>
        <a:bodyPr/>
        <a:lstStyle/>
        <a:p>
          <a:r>
            <a:rPr lang="en-US" sz="2000" dirty="0" smtClean="0"/>
            <a:t>Step 5: Does plan offer Minimum Value?</a:t>
          </a:r>
        </a:p>
      </dgm:t>
    </dgm:pt>
    <dgm:pt modelId="{7B9E4FAF-9E37-448E-A56F-3AE63D319DDB}" type="parTrans" cxnId="{ABB38C6F-6D1B-4E78-BAF2-692B2F6D175F}">
      <dgm:prSet/>
      <dgm:spPr/>
      <dgm:t>
        <a:bodyPr/>
        <a:lstStyle/>
        <a:p>
          <a:endParaRPr lang="en-US" sz="2000"/>
        </a:p>
      </dgm:t>
    </dgm:pt>
    <dgm:pt modelId="{56EF00C3-ECD8-4F9F-8F6C-4DFEFF2F90E1}" type="sibTrans" cxnId="{ABB38C6F-6D1B-4E78-BAF2-692B2F6D175F}">
      <dgm:prSet/>
      <dgm:spPr/>
      <dgm:t>
        <a:bodyPr/>
        <a:lstStyle/>
        <a:p>
          <a:endParaRPr lang="en-US" sz="2000"/>
        </a:p>
      </dgm:t>
    </dgm:pt>
    <dgm:pt modelId="{19F6343C-9D58-4321-B382-DB7A678AD113}">
      <dgm:prSet phldrT="[Text]" custT="1"/>
      <dgm:spPr/>
      <dgm:t>
        <a:bodyPr/>
        <a:lstStyle/>
        <a:p>
          <a:r>
            <a:rPr lang="en-US" sz="2000" dirty="0" smtClean="0"/>
            <a:t>Step 6: Is MEC Affordable?</a:t>
          </a:r>
        </a:p>
      </dgm:t>
    </dgm:pt>
    <dgm:pt modelId="{352D0ABA-E29D-4567-9CA4-BCE37FAF6F4B}" type="parTrans" cxnId="{FFFEA536-18A2-42EC-A466-8C1069AB46F8}">
      <dgm:prSet/>
      <dgm:spPr/>
      <dgm:t>
        <a:bodyPr/>
        <a:lstStyle/>
        <a:p>
          <a:endParaRPr lang="en-US" sz="2000"/>
        </a:p>
      </dgm:t>
    </dgm:pt>
    <dgm:pt modelId="{AA4542B1-773E-48A5-8CBB-AB0AEE22E227}" type="sibTrans" cxnId="{FFFEA536-18A2-42EC-A466-8C1069AB46F8}">
      <dgm:prSet/>
      <dgm:spPr/>
      <dgm:t>
        <a:bodyPr/>
        <a:lstStyle/>
        <a:p>
          <a:endParaRPr lang="en-US" sz="2000"/>
        </a:p>
      </dgm:t>
    </dgm:pt>
    <dgm:pt modelId="{67505A9A-2001-42E3-B02E-80C8E7C72320}">
      <dgm:prSet phldrT="[Text]" custT="1"/>
      <dgm:spPr/>
      <dgm:t>
        <a:bodyPr/>
        <a:lstStyle/>
        <a:p>
          <a:r>
            <a:rPr lang="en-US" sz="2000" dirty="0" smtClean="0"/>
            <a:t>Step 3: Do you offer MEC to substantially all of your full-time employees (and dependents)?</a:t>
          </a:r>
          <a:endParaRPr lang="en-US" sz="2000" dirty="0"/>
        </a:p>
      </dgm:t>
    </dgm:pt>
    <dgm:pt modelId="{7DF06B3B-7313-466A-A6C1-60B7C6BD1590}" type="parTrans" cxnId="{633D174D-D2D3-4D24-8C6D-532FFEEEAF81}">
      <dgm:prSet/>
      <dgm:spPr/>
      <dgm:t>
        <a:bodyPr/>
        <a:lstStyle/>
        <a:p>
          <a:endParaRPr lang="en-US" sz="2000"/>
        </a:p>
      </dgm:t>
    </dgm:pt>
    <dgm:pt modelId="{66B85946-5A04-4D02-8BCD-BBFF3188C05C}" type="sibTrans" cxnId="{633D174D-D2D3-4D24-8C6D-532FFEEEAF81}">
      <dgm:prSet/>
      <dgm:spPr/>
      <dgm:t>
        <a:bodyPr/>
        <a:lstStyle/>
        <a:p>
          <a:endParaRPr lang="en-US" sz="2000"/>
        </a:p>
      </dgm:t>
    </dgm:pt>
    <dgm:pt modelId="{46FA90F9-3702-4320-9701-11F890DCC76C}">
      <dgm:prSet phldrT="[Text]" custT="1"/>
      <dgm:spPr/>
      <dgm:t>
        <a:bodyPr/>
        <a:lstStyle/>
        <a:p>
          <a:r>
            <a:rPr lang="en-US" sz="2000" dirty="0" smtClean="0"/>
            <a:t>Step 1:  Are you a Large Employer?</a:t>
          </a:r>
          <a:endParaRPr lang="en-US" sz="2000" dirty="0"/>
        </a:p>
      </dgm:t>
    </dgm:pt>
    <dgm:pt modelId="{859A0530-74E0-4BD4-A7D7-DCDCEF7F0FAA}" type="parTrans" cxnId="{A196CF98-5CFA-4D35-ACD5-F8419E43C930}">
      <dgm:prSet/>
      <dgm:spPr/>
    </dgm:pt>
    <dgm:pt modelId="{897638BA-D79E-4076-9383-D5909A9E42D1}" type="sibTrans" cxnId="{A196CF98-5CFA-4D35-ACD5-F8419E43C930}">
      <dgm:prSet/>
      <dgm:spPr/>
    </dgm:pt>
    <dgm:pt modelId="{E0E93246-7312-43F0-8AB3-A74D9B15B484}">
      <dgm:prSet phldrT="[Text]" custT="1"/>
      <dgm:spPr/>
      <dgm:t>
        <a:bodyPr/>
        <a:lstStyle/>
        <a:p>
          <a:r>
            <a:rPr lang="en-US" sz="2000" dirty="0" smtClean="0"/>
            <a:t>Step 2: Identify full-time employees for purpose of the penalty.</a:t>
          </a:r>
          <a:endParaRPr lang="en-US" sz="2000" dirty="0"/>
        </a:p>
      </dgm:t>
    </dgm:pt>
    <dgm:pt modelId="{481DFF01-E0D3-4D45-ABDF-851B4931550D}" type="parTrans" cxnId="{49CBADF0-BC94-4D8A-90C4-BAF132E401D6}">
      <dgm:prSet/>
      <dgm:spPr/>
    </dgm:pt>
    <dgm:pt modelId="{3237F959-83F0-4194-B79D-4B022A26EAA0}" type="sibTrans" cxnId="{49CBADF0-BC94-4D8A-90C4-BAF132E401D6}">
      <dgm:prSet/>
      <dgm:spPr/>
    </dgm:pt>
    <dgm:pt modelId="{ED357A23-10CE-4F36-825F-5D92E0663B4C}" type="pres">
      <dgm:prSet presAssocID="{4C3CE959-CA47-45B6-A45A-D3F396AFB0B1}" presName="Name0" presStyleCnt="0">
        <dgm:presLayoutVars>
          <dgm:dir/>
          <dgm:animLvl val="lvl"/>
          <dgm:resizeHandles val="exact"/>
        </dgm:presLayoutVars>
      </dgm:prSet>
      <dgm:spPr/>
      <dgm:t>
        <a:bodyPr/>
        <a:lstStyle/>
        <a:p>
          <a:endParaRPr lang="en-US"/>
        </a:p>
      </dgm:t>
    </dgm:pt>
    <dgm:pt modelId="{C2FC3865-0938-4DE4-9CE6-B54BBC4E39C6}" type="pres">
      <dgm:prSet presAssocID="{19F6343C-9D58-4321-B382-DB7A678AD113}" presName="boxAndChildren" presStyleCnt="0"/>
      <dgm:spPr/>
      <dgm:t>
        <a:bodyPr/>
        <a:lstStyle/>
        <a:p>
          <a:endParaRPr lang="en-US"/>
        </a:p>
      </dgm:t>
    </dgm:pt>
    <dgm:pt modelId="{24864BC5-7B99-4D0A-BD70-D6E181613E26}" type="pres">
      <dgm:prSet presAssocID="{19F6343C-9D58-4321-B382-DB7A678AD113}" presName="parentTextBox" presStyleLbl="node1" presStyleIdx="0" presStyleCnt="6"/>
      <dgm:spPr/>
      <dgm:t>
        <a:bodyPr/>
        <a:lstStyle/>
        <a:p>
          <a:endParaRPr lang="en-US"/>
        </a:p>
      </dgm:t>
    </dgm:pt>
    <dgm:pt modelId="{320CA323-15E3-46CF-923A-8CF2D23FF258}" type="pres">
      <dgm:prSet presAssocID="{56EF00C3-ECD8-4F9F-8F6C-4DFEFF2F90E1}" presName="sp" presStyleCnt="0"/>
      <dgm:spPr/>
      <dgm:t>
        <a:bodyPr/>
        <a:lstStyle/>
        <a:p>
          <a:endParaRPr lang="en-US"/>
        </a:p>
      </dgm:t>
    </dgm:pt>
    <dgm:pt modelId="{AD7F9C1D-58D8-4FF0-AE4B-3942F25D9C7E}" type="pres">
      <dgm:prSet presAssocID="{58BD4D3A-C45B-4BC3-B9E2-86CB52FA2941}" presName="arrowAndChildren" presStyleCnt="0"/>
      <dgm:spPr/>
      <dgm:t>
        <a:bodyPr/>
        <a:lstStyle/>
        <a:p>
          <a:endParaRPr lang="en-US"/>
        </a:p>
      </dgm:t>
    </dgm:pt>
    <dgm:pt modelId="{362FF9F1-CCC3-45E6-92FE-1DD721EC5530}" type="pres">
      <dgm:prSet presAssocID="{58BD4D3A-C45B-4BC3-B9E2-86CB52FA2941}" presName="parentTextArrow" presStyleLbl="node1" presStyleIdx="1" presStyleCnt="6"/>
      <dgm:spPr/>
      <dgm:t>
        <a:bodyPr/>
        <a:lstStyle/>
        <a:p>
          <a:endParaRPr lang="en-US"/>
        </a:p>
      </dgm:t>
    </dgm:pt>
    <dgm:pt modelId="{A31A76EB-97C3-40AB-BD6E-7ECF2BFEC5B5}" type="pres">
      <dgm:prSet presAssocID="{91CDBF8E-D81C-4D39-9A8B-51569FF399A3}" presName="sp" presStyleCnt="0"/>
      <dgm:spPr/>
      <dgm:t>
        <a:bodyPr/>
        <a:lstStyle/>
        <a:p>
          <a:endParaRPr lang="en-US"/>
        </a:p>
      </dgm:t>
    </dgm:pt>
    <dgm:pt modelId="{56C83899-BBF3-457C-93DC-4CF53612C535}" type="pres">
      <dgm:prSet presAssocID="{D33BEB44-81F2-4466-82EB-44D9372C4BBC}" presName="arrowAndChildren" presStyleCnt="0"/>
      <dgm:spPr/>
      <dgm:t>
        <a:bodyPr/>
        <a:lstStyle/>
        <a:p>
          <a:endParaRPr lang="en-US"/>
        </a:p>
      </dgm:t>
    </dgm:pt>
    <dgm:pt modelId="{BEC7DA68-C6CE-48A7-AF19-30DF7B6A3057}" type="pres">
      <dgm:prSet presAssocID="{D33BEB44-81F2-4466-82EB-44D9372C4BBC}" presName="parentTextArrow" presStyleLbl="node1" presStyleIdx="2" presStyleCnt="6"/>
      <dgm:spPr/>
      <dgm:t>
        <a:bodyPr/>
        <a:lstStyle/>
        <a:p>
          <a:endParaRPr lang="en-US"/>
        </a:p>
      </dgm:t>
    </dgm:pt>
    <dgm:pt modelId="{CD3E2FF6-CF47-4D13-962C-2F910275831F}" type="pres">
      <dgm:prSet presAssocID="{66B85946-5A04-4D02-8BCD-BBFF3188C05C}" presName="sp" presStyleCnt="0"/>
      <dgm:spPr/>
      <dgm:t>
        <a:bodyPr/>
        <a:lstStyle/>
        <a:p>
          <a:endParaRPr lang="en-US"/>
        </a:p>
      </dgm:t>
    </dgm:pt>
    <dgm:pt modelId="{28B3D0FB-7269-4FD4-A3B4-04A914A9E3F3}" type="pres">
      <dgm:prSet presAssocID="{67505A9A-2001-42E3-B02E-80C8E7C72320}" presName="arrowAndChildren" presStyleCnt="0"/>
      <dgm:spPr/>
      <dgm:t>
        <a:bodyPr/>
        <a:lstStyle/>
        <a:p>
          <a:endParaRPr lang="en-US"/>
        </a:p>
      </dgm:t>
    </dgm:pt>
    <dgm:pt modelId="{25EBBBB7-0EB3-41A2-A4B5-9E7758A6F38B}" type="pres">
      <dgm:prSet presAssocID="{67505A9A-2001-42E3-B02E-80C8E7C72320}" presName="parentTextArrow" presStyleLbl="node1" presStyleIdx="3" presStyleCnt="6"/>
      <dgm:spPr/>
      <dgm:t>
        <a:bodyPr/>
        <a:lstStyle/>
        <a:p>
          <a:endParaRPr lang="en-US"/>
        </a:p>
      </dgm:t>
    </dgm:pt>
    <dgm:pt modelId="{AAA8255A-2D9E-4DE5-B329-3A188F0EB35E}" type="pres">
      <dgm:prSet presAssocID="{3237F959-83F0-4194-B79D-4B022A26EAA0}" presName="sp" presStyleCnt="0"/>
      <dgm:spPr/>
    </dgm:pt>
    <dgm:pt modelId="{CDA1B46E-424D-4669-987F-7C21CF793027}" type="pres">
      <dgm:prSet presAssocID="{E0E93246-7312-43F0-8AB3-A74D9B15B484}" presName="arrowAndChildren" presStyleCnt="0"/>
      <dgm:spPr/>
    </dgm:pt>
    <dgm:pt modelId="{86D1241E-9D5A-4A0C-AFD1-4F4736B12751}" type="pres">
      <dgm:prSet presAssocID="{E0E93246-7312-43F0-8AB3-A74D9B15B484}" presName="parentTextArrow" presStyleLbl="node1" presStyleIdx="4" presStyleCnt="6"/>
      <dgm:spPr/>
      <dgm:t>
        <a:bodyPr/>
        <a:lstStyle/>
        <a:p>
          <a:endParaRPr lang="en-US"/>
        </a:p>
      </dgm:t>
    </dgm:pt>
    <dgm:pt modelId="{110393F9-1972-4CDD-9C67-89A5E91AF0B7}" type="pres">
      <dgm:prSet presAssocID="{897638BA-D79E-4076-9383-D5909A9E42D1}" presName="sp" presStyleCnt="0"/>
      <dgm:spPr/>
    </dgm:pt>
    <dgm:pt modelId="{4280AF18-DAB1-42AC-8B0E-3E7C69AB2E23}" type="pres">
      <dgm:prSet presAssocID="{46FA90F9-3702-4320-9701-11F890DCC76C}" presName="arrowAndChildren" presStyleCnt="0"/>
      <dgm:spPr/>
    </dgm:pt>
    <dgm:pt modelId="{C5613F11-5DE2-46D0-BCF3-189D96256A32}" type="pres">
      <dgm:prSet presAssocID="{46FA90F9-3702-4320-9701-11F890DCC76C}" presName="parentTextArrow" presStyleLbl="node1" presStyleIdx="5" presStyleCnt="6"/>
      <dgm:spPr/>
      <dgm:t>
        <a:bodyPr/>
        <a:lstStyle/>
        <a:p>
          <a:endParaRPr lang="en-US"/>
        </a:p>
      </dgm:t>
    </dgm:pt>
  </dgm:ptLst>
  <dgm:cxnLst>
    <dgm:cxn modelId="{72CD499A-D311-4D7E-89E9-EFCF3E320EBD}" type="presOf" srcId="{58BD4D3A-C45B-4BC3-B9E2-86CB52FA2941}" destId="{362FF9F1-CCC3-45E6-92FE-1DD721EC5530}" srcOrd="0" destOrd="0" presId="urn:microsoft.com/office/officeart/2005/8/layout/process4"/>
    <dgm:cxn modelId="{D2978159-3EC0-4A25-A0FC-3820C8C55BD5}" type="presOf" srcId="{67505A9A-2001-42E3-B02E-80C8E7C72320}" destId="{25EBBBB7-0EB3-41A2-A4B5-9E7758A6F38B}" srcOrd="0" destOrd="0" presId="urn:microsoft.com/office/officeart/2005/8/layout/process4"/>
    <dgm:cxn modelId="{459F1DC9-8C35-41FB-B698-1E452FC8A7B7}" srcId="{4C3CE959-CA47-45B6-A45A-D3F396AFB0B1}" destId="{D33BEB44-81F2-4466-82EB-44D9372C4BBC}" srcOrd="3" destOrd="0" parTransId="{8C36B930-1DE6-4150-AE2C-BED36C9A1432}" sibTransId="{91CDBF8E-D81C-4D39-9A8B-51569FF399A3}"/>
    <dgm:cxn modelId="{A08D3415-673E-4173-BD16-9459FF0D0F48}" type="presOf" srcId="{19F6343C-9D58-4321-B382-DB7A678AD113}" destId="{24864BC5-7B99-4D0A-BD70-D6E181613E26}" srcOrd="0" destOrd="0" presId="urn:microsoft.com/office/officeart/2005/8/layout/process4"/>
    <dgm:cxn modelId="{4599C9C0-30A9-4817-8896-62517A349033}" type="presOf" srcId="{D33BEB44-81F2-4466-82EB-44D9372C4BBC}" destId="{BEC7DA68-C6CE-48A7-AF19-30DF7B6A3057}" srcOrd="0" destOrd="0" presId="urn:microsoft.com/office/officeart/2005/8/layout/process4"/>
    <dgm:cxn modelId="{19470FB8-A5A6-49C6-8DF8-245422483349}" type="presOf" srcId="{4C3CE959-CA47-45B6-A45A-D3F396AFB0B1}" destId="{ED357A23-10CE-4F36-825F-5D92E0663B4C}" srcOrd="0" destOrd="0" presId="urn:microsoft.com/office/officeart/2005/8/layout/process4"/>
    <dgm:cxn modelId="{FFFEA536-18A2-42EC-A466-8C1069AB46F8}" srcId="{4C3CE959-CA47-45B6-A45A-D3F396AFB0B1}" destId="{19F6343C-9D58-4321-B382-DB7A678AD113}" srcOrd="5" destOrd="0" parTransId="{352D0ABA-E29D-4567-9CA4-BCE37FAF6F4B}" sibTransId="{AA4542B1-773E-48A5-8CBB-AB0AEE22E227}"/>
    <dgm:cxn modelId="{0B5F7D7B-461A-419C-9E95-3D63D99A5DF7}" type="presOf" srcId="{E0E93246-7312-43F0-8AB3-A74D9B15B484}" destId="{86D1241E-9D5A-4A0C-AFD1-4F4736B12751}" srcOrd="0" destOrd="0" presId="urn:microsoft.com/office/officeart/2005/8/layout/process4"/>
    <dgm:cxn modelId="{49CBADF0-BC94-4D8A-90C4-BAF132E401D6}" srcId="{4C3CE959-CA47-45B6-A45A-D3F396AFB0B1}" destId="{E0E93246-7312-43F0-8AB3-A74D9B15B484}" srcOrd="1" destOrd="0" parTransId="{481DFF01-E0D3-4D45-ABDF-851B4931550D}" sibTransId="{3237F959-83F0-4194-B79D-4B022A26EAA0}"/>
    <dgm:cxn modelId="{61C374B5-09F2-451B-AD95-FA5AEF337E07}" type="presOf" srcId="{46FA90F9-3702-4320-9701-11F890DCC76C}" destId="{C5613F11-5DE2-46D0-BCF3-189D96256A32}" srcOrd="0" destOrd="0" presId="urn:microsoft.com/office/officeart/2005/8/layout/process4"/>
    <dgm:cxn modelId="{ABB38C6F-6D1B-4E78-BAF2-692B2F6D175F}" srcId="{4C3CE959-CA47-45B6-A45A-D3F396AFB0B1}" destId="{58BD4D3A-C45B-4BC3-B9E2-86CB52FA2941}" srcOrd="4" destOrd="0" parTransId="{7B9E4FAF-9E37-448E-A56F-3AE63D319DDB}" sibTransId="{56EF00C3-ECD8-4F9F-8F6C-4DFEFF2F90E1}"/>
    <dgm:cxn modelId="{A196CF98-5CFA-4D35-ACD5-F8419E43C930}" srcId="{4C3CE959-CA47-45B6-A45A-D3F396AFB0B1}" destId="{46FA90F9-3702-4320-9701-11F890DCC76C}" srcOrd="0" destOrd="0" parTransId="{859A0530-74E0-4BD4-A7D7-DCDCEF7F0FAA}" sibTransId="{897638BA-D79E-4076-9383-D5909A9E42D1}"/>
    <dgm:cxn modelId="{633D174D-D2D3-4D24-8C6D-532FFEEEAF81}" srcId="{4C3CE959-CA47-45B6-A45A-D3F396AFB0B1}" destId="{67505A9A-2001-42E3-B02E-80C8E7C72320}" srcOrd="2" destOrd="0" parTransId="{7DF06B3B-7313-466A-A6C1-60B7C6BD1590}" sibTransId="{66B85946-5A04-4D02-8BCD-BBFF3188C05C}"/>
    <dgm:cxn modelId="{80455E03-4489-4B36-B338-45A7F05E74FF}" type="presParOf" srcId="{ED357A23-10CE-4F36-825F-5D92E0663B4C}" destId="{C2FC3865-0938-4DE4-9CE6-B54BBC4E39C6}" srcOrd="0" destOrd="0" presId="urn:microsoft.com/office/officeart/2005/8/layout/process4"/>
    <dgm:cxn modelId="{D90E8597-5F23-4956-A12A-95051AE4F561}" type="presParOf" srcId="{C2FC3865-0938-4DE4-9CE6-B54BBC4E39C6}" destId="{24864BC5-7B99-4D0A-BD70-D6E181613E26}" srcOrd="0" destOrd="0" presId="urn:microsoft.com/office/officeart/2005/8/layout/process4"/>
    <dgm:cxn modelId="{ECC57A31-FE5E-470E-B431-067456EC30C4}" type="presParOf" srcId="{ED357A23-10CE-4F36-825F-5D92E0663B4C}" destId="{320CA323-15E3-46CF-923A-8CF2D23FF258}" srcOrd="1" destOrd="0" presId="urn:microsoft.com/office/officeart/2005/8/layout/process4"/>
    <dgm:cxn modelId="{D6CFE454-C544-43C0-AE1A-085F980BBB12}" type="presParOf" srcId="{ED357A23-10CE-4F36-825F-5D92E0663B4C}" destId="{AD7F9C1D-58D8-4FF0-AE4B-3942F25D9C7E}" srcOrd="2" destOrd="0" presId="urn:microsoft.com/office/officeart/2005/8/layout/process4"/>
    <dgm:cxn modelId="{544972EB-510C-43C4-873D-FFAFFEE35AC7}" type="presParOf" srcId="{AD7F9C1D-58D8-4FF0-AE4B-3942F25D9C7E}" destId="{362FF9F1-CCC3-45E6-92FE-1DD721EC5530}" srcOrd="0" destOrd="0" presId="urn:microsoft.com/office/officeart/2005/8/layout/process4"/>
    <dgm:cxn modelId="{79D6AB0D-6088-4651-9E0E-68642CEF64A8}" type="presParOf" srcId="{ED357A23-10CE-4F36-825F-5D92E0663B4C}" destId="{A31A76EB-97C3-40AB-BD6E-7ECF2BFEC5B5}" srcOrd="3" destOrd="0" presId="urn:microsoft.com/office/officeart/2005/8/layout/process4"/>
    <dgm:cxn modelId="{1028E669-2ED4-494D-858A-461974D17626}" type="presParOf" srcId="{ED357A23-10CE-4F36-825F-5D92E0663B4C}" destId="{56C83899-BBF3-457C-93DC-4CF53612C535}" srcOrd="4" destOrd="0" presId="urn:microsoft.com/office/officeart/2005/8/layout/process4"/>
    <dgm:cxn modelId="{8A565B6F-C0A6-4645-B630-A98E68A96381}" type="presParOf" srcId="{56C83899-BBF3-457C-93DC-4CF53612C535}" destId="{BEC7DA68-C6CE-48A7-AF19-30DF7B6A3057}" srcOrd="0" destOrd="0" presId="urn:microsoft.com/office/officeart/2005/8/layout/process4"/>
    <dgm:cxn modelId="{017A9C00-998E-4825-BD3F-FFF43840A36A}" type="presParOf" srcId="{ED357A23-10CE-4F36-825F-5D92E0663B4C}" destId="{CD3E2FF6-CF47-4D13-962C-2F910275831F}" srcOrd="5" destOrd="0" presId="urn:microsoft.com/office/officeart/2005/8/layout/process4"/>
    <dgm:cxn modelId="{9FE9325E-C521-47AC-AAF3-F8D12D093394}" type="presParOf" srcId="{ED357A23-10CE-4F36-825F-5D92E0663B4C}" destId="{28B3D0FB-7269-4FD4-A3B4-04A914A9E3F3}" srcOrd="6" destOrd="0" presId="urn:microsoft.com/office/officeart/2005/8/layout/process4"/>
    <dgm:cxn modelId="{F98EEED7-1DAD-43BA-8062-E9B4CD0600E7}" type="presParOf" srcId="{28B3D0FB-7269-4FD4-A3B4-04A914A9E3F3}" destId="{25EBBBB7-0EB3-41A2-A4B5-9E7758A6F38B}" srcOrd="0" destOrd="0" presId="urn:microsoft.com/office/officeart/2005/8/layout/process4"/>
    <dgm:cxn modelId="{8C3ECBA4-8935-4858-A1D7-7650C2BC6BF6}" type="presParOf" srcId="{ED357A23-10CE-4F36-825F-5D92E0663B4C}" destId="{AAA8255A-2D9E-4DE5-B329-3A188F0EB35E}" srcOrd="7" destOrd="0" presId="urn:microsoft.com/office/officeart/2005/8/layout/process4"/>
    <dgm:cxn modelId="{6DD31F50-6022-4504-9557-AE8F36B3043B}" type="presParOf" srcId="{ED357A23-10CE-4F36-825F-5D92E0663B4C}" destId="{CDA1B46E-424D-4669-987F-7C21CF793027}" srcOrd="8" destOrd="0" presId="urn:microsoft.com/office/officeart/2005/8/layout/process4"/>
    <dgm:cxn modelId="{1C7D324C-8F3A-472E-9F89-BFEDCAA6D169}" type="presParOf" srcId="{CDA1B46E-424D-4669-987F-7C21CF793027}" destId="{86D1241E-9D5A-4A0C-AFD1-4F4736B12751}" srcOrd="0" destOrd="0" presId="urn:microsoft.com/office/officeart/2005/8/layout/process4"/>
    <dgm:cxn modelId="{7D300836-6427-4BA9-81BA-3E98F555D885}" type="presParOf" srcId="{ED357A23-10CE-4F36-825F-5D92E0663B4C}" destId="{110393F9-1972-4CDD-9C67-89A5E91AF0B7}" srcOrd="9" destOrd="0" presId="urn:microsoft.com/office/officeart/2005/8/layout/process4"/>
    <dgm:cxn modelId="{2911DA05-60CB-476F-8A3D-7A9F16657EE2}" type="presParOf" srcId="{ED357A23-10CE-4F36-825F-5D92E0663B4C}" destId="{4280AF18-DAB1-42AC-8B0E-3E7C69AB2E23}" srcOrd="10" destOrd="0" presId="urn:microsoft.com/office/officeart/2005/8/layout/process4"/>
    <dgm:cxn modelId="{67A47EA5-FE21-47BD-BFFA-D39572DE03B1}" type="presParOf" srcId="{4280AF18-DAB1-42AC-8B0E-3E7C69AB2E23}" destId="{C5613F11-5DE2-46D0-BCF3-189D96256A32}"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7FB3900-5ABF-4EA5-84F4-877642EA3F8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731DC8C-A461-4D3F-BD80-9A8A8C325ECE}">
      <dgm:prSet custT="1"/>
      <dgm:spPr/>
      <dgm:t>
        <a:bodyPr/>
        <a:lstStyle/>
        <a:p>
          <a:pPr rtl="0"/>
          <a:r>
            <a:rPr lang="en-US" sz="3200" dirty="0" smtClean="0"/>
            <a:t>Are you a Large Employer?</a:t>
          </a:r>
          <a:endParaRPr lang="en-US" sz="3200" dirty="0"/>
        </a:p>
      </dgm:t>
    </dgm:pt>
    <dgm:pt modelId="{9FFA01F9-EF4E-4DC8-BB46-11E118A46802}" type="parTrans" cxnId="{C230C585-1E8A-4729-82E8-8C8761C12658}">
      <dgm:prSet/>
      <dgm:spPr/>
      <dgm:t>
        <a:bodyPr/>
        <a:lstStyle/>
        <a:p>
          <a:endParaRPr lang="en-US"/>
        </a:p>
      </dgm:t>
    </dgm:pt>
    <dgm:pt modelId="{1ADE949C-9EBE-4C28-8AE3-5F06F938EF5C}" type="sibTrans" cxnId="{C230C585-1E8A-4729-82E8-8C8761C12658}">
      <dgm:prSet/>
      <dgm:spPr/>
      <dgm:t>
        <a:bodyPr/>
        <a:lstStyle/>
        <a:p>
          <a:endParaRPr lang="en-US"/>
        </a:p>
      </dgm:t>
    </dgm:pt>
    <dgm:pt modelId="{5DCDE810-E378-4568-A2AA-803D4526463E}">
      <dgm:prSet custT="1"/>
      <dgm:spPr/>
      <dgm:t>
        <a:bodyPr/>
        <a:lstStyle/>
        <a:p>
          <a:pPr rtl="0"/>
          <a:r>
            <a:rPr lang="en-US" sz="2000" dirty="0" smtClean="0"/>
            <a:t>If total of full-time and full-time equivalent employees is 50 or more, you are a Large Employer</a:t>
          </a:r>
          <a:endParaRPr lang="en-US" sz="2000" dirty="0"/>
        </a:p>
      </dgm:t>
    </dgm:pt>
    <dgm:pt modelId="{9A5F8E9F-6EDF-4EB9-838E-5CA892DD7694}" type="parTrans" cxnId="{137FCC31-CA36-4A40-9B73-23A7F5DE0A6A}">
      <dgm:prSet/>
      <dgm:spPr/>
      <dgm:t>
        <a:bodyPr/>
        <a:lstStyle/>
        <a:p>
          <a:endParaRPr lang="en-US"/>
        </a:p>
      </dgm:t>
    </dgm:pt>
    <dgm:pt modelId="{10B4B002-DE18-404B-8B08-814A4D130CF3}" type="sibTrans" cxnId="{137FCC31-CA36-4A40-9B73-23A7F5DE0A6A}">
      <dgm:prSet/>
      <dgm:spPr/>
      <dgm:t>
        <a:bodyPr/>
        <a:lstStyle/>
        <a:p>
          <a:endParaRPr lang="en-US"/>
        </a:p>
      </dgm:t>
    </dgm:pt>
    <dgm:pt modelId="{7A14A6B7-86F7-4960-B30E-0C494F13B4F3}">
      <dgm:prSet custT="1"/>
      <dgm:spPr/>
      <dgm:t>
        <a:bodyPr/>
        <a:lstStyle/>
        <a:p>
          <a:pPr rtl="0"/>
          <a:r>
            <a:rPr lang="en-US" sz="2000" dirty="0" smtClean="0"/>
            <a:t>Add all hours of service for employees working less than 30 hours/week (but not more than 120 hours/month for each employee) and divide total hours for the month by 120; plus</a:t>
          </a:r>
          <a:endParaRPr lang="en-US" sz="2000" dirty="0"/>
        </a:p>
      </dgm:t>
    </dgm:pt>
    <dgm:pt modelId="{4389C9BF-FBD1-4077-9711-3167585C174C}" type="parTrans" cxnId="{774BB20D-6598-4A64-B559-244BF209F3B3}">
      <dgm:prSet/>
      <dgm:spPr/>
      <dgm:t>
        <a:bodyPr/>
        <a:lstStyle/>
        <a:p>
          <a:endParaRPr lang="en-US"/>
        </a:p>
      </dgm:t>
    </dgm:pt>
    <dgm:pt modelId="{D33C9B5B-8B3C-4BE1-9DED-BEFA094D3F66}" type="sibTrans" cxnId="{774BB20D-6598-4A64-B559-244BF209F3B3}">
      <dgm:prSet/>
      <dgm:spPr/>
      <dgm:t>
        <a:bodyPr/>
        <a:lstStyle/>
        <a:p>
          <a:endParaRPr lang="en-US"/>
        </a:p>
      </dgm:t>
    </dgm:pt>
    <dgm:pt modelId="{A12E27CF-7826-4E60-AC30-02128CBF541A}">
      <dgm:prSet custT="1"/>
      <dgm:spPr/>
      <dgm:t>
        <a:bodyPr/>
        <a:lstStyle/>
        <a:p>
          <a:pPr rtl="0"/>
          <a:r>
            <a:rPr lang="en-US" sz="2000" dirty="0" smtClean="0"/>
            <a:t>Example: 30 employees each with 20 hours of service per week = 2400/120 = 20 FTEs + # Full-Time Employees</a:t>
          </a:r>
          <a:endParaRPr lang="en-US" sz="2000" dirty="0"/>
        </a:p>
      </dgm:t>
    </dgm:pt>
    <dgm:pt modelId="{F4147974-748C-4402-914F-ADF6BE3EA432}" type="parTrans" cxnId="{42ADC85E-4D50-4D5D-9193-206D750F2FEC}">
      <dgm:prSet/>
      <dgm:spPr/>
      <dgm:t>
        <a:bodyPr/>
        <a:lstStyle/>
        <a:p>
          <a:endParaRPr lang="en-US"/>
        </a:p>
      </dgm:t>
    </dgm:pt>
    <dgm:pt modelId="{D82D6154-85E7-48BF-A980-2FEEF1DB0923}" type="sibTrans" cxnId="{42ADC85E-4D50-4D5D-9193-206D750F2FEC}">
      <dgm:prSet/>
      <dgm:spPr/>
      <dgm:t>
        <a:bodyPr/>
        <a:lstStyle/>
        <a:p>
          <a:endParaRPr lang="en-US"/>
        </a:p>
      </dgm:t>
    </dgm:pt>
    <dgm:pt modelId="{0CD9745E-66E7-4C01-8EDD-EF03B8B43268}">
      <dgm:prSet custT="1"/>
      <dgm:spPr/>
      <dgm:t>
        <a:bodyPr/>
        <a:lstStyle/>
        <a:p>
          <a:pPr rtl="0"/>
          <a:r>
            <a:rPr lang="en-US" sz="2000" dirty="0" smtClean="0"/>
            <a:t>To determine Employer :</a:t>
          </a:r>
          <a:endParaRPr lang="en-US" sz="2000" dirty="0"/>
        </a:p>
      </dgm:t>
    </dgm:pt>
    <dgm:pt modelId="{E03BDE89-103D-4D2E-9329-A1A61DF41A36}" type="parTrans" cxnId="{EF396628-4CF1-4BF8-A8D3-A8F1EB3418A1}">
      <dgm:prSet/>
      <dgm:spPr/>
    </dgm:pt>
    <dgm:pt modelId="{CE496882-E795-4DB3-A7D6-40C8315351B5}" type="sibTrans" cxnId="{EF396628-4CF1-4BF8-A8D3-A8F1EB3418A1}">
      <dgm:prSet/>
      <dgm:spPr/>
    </dgm:pt>
    <dgm:pt modelId="{EC8CAC90-7843-4066-92D4-FC211F3C79DA}">
      <dgm:prSet custT="1"/>
      <dgm:spPr/>
      <dgm:t>
        <a:bodyPr/>
        <a:lstStyle/>
        <a:p>
          <a:pPr rtl="0"/>
          <a:r>
            <a:rPr lang="en-US" sz="2000" dirty="0" smtClean="0"/>
            <a:t>Number of Full-Time employees</a:t>
          </a:r>
          <a:endParaRPr lang="en-US" sz="2000" dirty="0"/>
        </a:p>
      </dgm:t>
    </dgm:pt>
    <dgm:pt modelId="{BB9A58B3-8C1E-431D-983C-1B7E4541411D}" type="parTrans" cxnId="{319AC002-6924-42A1-8F51-5A41E15CF553}">
      <dgm:prSet/>
      <dgm:spPr/>
    </dgm:pt>
    <dgm:pt modelId="{2E149D87-B5ED-472D-8CBA-21ADFCB31BA9}" type="sibTrans" cxnId="{319AC002-6924-42A1-8F51-5A41E15CF553}">
      <dgm:prSet/>
      <dgm:spPr/>
    </dgm:pt>
    <dgm:pt modelId="{53622952-37E9-4B8C-A7F3-E9F68E412095}" type="pres">
      <dgm:prSet presAssocID="{E7FB3900-5ABF-4EA5-84F4-877642EA3F8E}" presName="Name0" presStyleCnt="0">
        <dgm:presLayoutVars>
          <dgm:dir/>
          <dgm:animLvl val="lvl"/>
          <dgm:resizeHandles val="exact"/>
        </dgm:presLayoutVars>
      </dgm:prSet>
      <dgm:spPr/>
      <dgm:t>
        <a:bodyPr/>
        <a:lstStyle/>
        <a:p>
          <a:endParaRPr lang="en-US"/>
        </a:p>
      </dgm:t>
    </dgm:pt>
    <dgm:pt modelId="{82E5C99A-DD0E-4BB4-AD9B-7691D1DB67F5}" type="pres">
      <dgm:prSet presAssocID="{8731DC8C-A461-4D3F-BD80-9A8A8C325ECE}" presName="linNode" presStyleCnt="0"/>
      <dgm:spPr/>
    </dgm:pt>
    <dgm:pt modelId="{4A50CCB8-2499-4CE7-8086-891944C70C77}" type="pres">
      <dgm:prSet presAssocID="{8731DC8C-A461-4D3F-BD80-9A8A8C325ECE}" presName="parentText" presStyleLbl="node1" presStyleIdx="0" presStyleCnt="1">
        <dgm:presLayoutVars>
          <dgm:chMax val="1"/>
          <dgm:bulletEnabled val="1"/>
        </dgm:presLayoutVars>
      </dgm:prSet>
      <dgm:spPr/>
      <dgm:t>
        <a:bodyPr/>
        <a:lstStyle/>
        <a:p>
          <a:endParaRPr lang="en-US"/>
        </a:p>
      </dgm:t>
    </dgm:pt>
    <dgm:pt modelId="{7A3CF090-0653-4E9F-A102-75A3192BE7B6}" type="pres">
      <dgm:prSet presAssocID="{8731DC8C-A461-4D3F-BD80-9A8A8C325ECE}" presName="descendantText" presStyleLbl="alignAccFollowNode1" presStyleIdx="0" presStyleCnt="1" custScaleY="108157">
        <dgm:presLayoutVars>
          <dgm:bulletEnabled val="1"/>
        </dgm:presLayoutVars>
      </dgm:prSet>
      <dgm:spPr/>
      <dgm:t>
        <a:bodyPr/>
        <a:lstStyle/>
        <a:p>
          <a:endParaRPr lang="en-US"/>
        </a:p>
      </dgm:t>
    </dgm:pt>
  </dgm:ptLst>
  <dgm:cxnLst>
    <dgm:cxn modelId="{6D056969-C384-4F50-A559-976DE62B59FC}" type="presOf" srcId="{A12E27CF-7826-4E60-AC30-02128CBF541A}" destId="{7A3CF090-0653-4E9F-A102-75A3192BE7B6}" srcOrd="0" destOrd="4" presId="urn:microsoft.com/office/officeart/2005/8/layout/vList5"/>
    <dgm:cxn modelId="{137FCC31-CA36-4A40-9B73-23A7F5DE0A6A}" srcId="{8731DC8C-A461-4D3F-BD80-9A8A8C325ECE}" destId="{5DCDE810-E378-4568-A2AA-803D4526463E}" srcOrd="0" destOrd="0" parTransId="{9A5F8E9F-6EDF-4EB9-838E-5CA892DD7694}" sibTransId="{10B4B002-DE18-404B-8B08-814A4D130CF3}"/>
    <dgm:cxn modelId="{A57EE7C3-8632-4A94-BC1E-439DC0DB3EDC}" type="presOf" srcId="{EC8CAC90-7843-4066-92D4-FC211F3C79DA}" destId="{7A3CF090-0653-4E9F-A102-75A3192BE7B6}" srcOrd="0" destOrd="3" presId="urn:microsoft.com/office/officeart/2005/8/layout/vList5"/>
    <dgm:cxn modelId="{CB707EF7-F90F-4E39-84CA-3C48E459A5FB}" type="presOf" srcId="{8731DC8C-A461-4D3F-BD80-9A8A8C325ECE}" destId="{4A50CCB8-2499-4CE7-8086-891944C70C77}" srcOrd="0" destOrd="0" presId="urn:microsoft.com/office/officeart/2005/8/layout/vList5"/>
    <dgm:cxn modelId="{7A173A0C-45C3-4593-BA23-E834FA755C12}" type="presOf" srcId="{5DCDE810-E378-4568-A2AA-803D4526463E}" destId="{7A3CF090-0653-4E9F-A102-75A3192BE7B6}" srcOrd="0" destOrd="0" presId="urn:microsoft.com/office/officeart/2005/8/layout/vList5"/>
    <dgm:cxn modelId="{42ADC85E-4D50-4D5D-9193-206D750F2FEC}" srcId="{8731DC8C-A461-4D3F-BD80-9A8A8C325ECE}" destId="{A12E27CF-7826-4E60-AC30-02128CBF541A}" srcOrd="2" destOrd="0" parTransId="{F4147974-748C-4402-914F-ADF6BE3EA432}" sibTransId="{D82D6154-85E7-48BF-A980-2FEEF1DB0923}"/>
    <dgm:cxn modelId="{774BB20D-6598-4A64-B559-244BF209F3B3}" srcId="{0CD9745E-66E7-4C01-8EDD-EF03B8B43268}" destId="{7A14A6B7-86F7-4960-B30E-0C494F13B4F3}" srcOrd="0" destOrd="0" parTransId="{4389C9BF-FBD1-4077-9711-3167585C174C}" sibTransId="{D33C9B5B-8B3C-4BE1-9DED-BEFA094D3F66}"/>
    <dgm:cxn modelId="{2647B851-CC95-4300-AFF6-0F84F0AFE0C6}" type="presOf" srcId="{E7FB3900-5ABF-4EA5-84F4-877642EA3F8E}" destId="{53622952-37E9-4B8C-A7F3-E9F68E412095}" srcOrd="0" destOrd="0" presId="urn:microsoft.com/office/officeart/2005/8/layout/vList5"/>
    <dgm:cxn modelId="{E9322E6A-2C0B-4A2C-BFDE-EAD319D7D284}" type="presOf" srcId="{0CD9745E-66E7-4C01-8EDD-EF03B8B43268}" destId="{7A3CF090-0653-4E9F-A102-75A3192BE7B6}" srcOrd="0" destOrd="1" presId="urn:microsoft.com/office/officeart/2005/8/layout/vList5"/>
    <dgm:cxn modelId="{319AC002-6924-42A1-8F51-5A41E15CF553}" srcId="{0CD9745E-66E7-4C01-8EDD-EF03B8B43268}" destId="{EC8CAC90-7843-4066-92D4-FC211F3C79DA}" srcOrd="1" destOrd="0" parTransId="{BB9A58B3-8C1E-431D-983C-1B7E4541411D}" sibTransId="{2E149D87-B5ED-472D-8CBA-21ADFCB31BA9}"/>
    <dgm:cxn modelId="{446ADEDC-C150-4306-A3D3-F002971062A7}" type="presOf" srcId="{7A14A6B7-86F7-4960-B30E-0C494F13B4F3}" destId="{7A3CF090-0653-4E9F-A102-75A3192BE7B6}" srcOrd="0" destOrd="2" presId="urn:microsoft.com/office/officeart/2005/8/layout/vList5"/>
    <dgm:cxn modelId="{EF396628-4CF1-4BF8-A8D3-A8F1EB3418A1}" srcId="{8731DC8C-A461-4D3F-BD80-9A8A8C325ECE}" destId="{0CD9745E-66E7-4C01-8EDD-EF03B8B43268}" srcOrd="1" destOrd="0" parTransId="{E03BDE89-103D-4D2E-9329-A1A61DF41A36}" sibTransId="{CE496882-E795-4DB3-A7D6-40C8315351B5}"/>
    <dgm:cxn modelId="{C230C585-1E8A-4729-82E8-8C8761C12658}" srcId="{E7FB3900-5ABF-4EA5-84F4-877642EA3F8E}" destId="{8731DC8C-A461-4D3F-BD80-9A8A8C325ECE}" srcOrd="0" destOrd="0" parTransId="{9FFA01F9-EF4E-4DC8-BB46-11E118A46802}" sibTransId="{1ADE949C-9EBE-4C28-8AE3-5F06F938EF5C}"/>
    <dgm:cxn modelId="{47847A29-E54F-4658-8A50-C97391675664}" type="presParOf" srcId="{53622952-37E9-4B8C-A7F3-E9F68E412095}" destId="{82E5C99A-DD0E-4BB4-AD9B-7691D1DB67F5}" srcOrd="0" destOrd="0" presId="urn:microsoft.com/office/officeart/2005/8/layout/vList5"/>
    <dgm:cxn modelId="{09BADCEF-51D1-4EA1-81D3-2441952FB503}" type="presParOf" srcId="{82E5C99A-DD0E-4BB4-AD9B-7691D1DB67F5}" destId="{4A50CCB8-2499-4CE7-8086-891944C70C77}" srcOrd="0" destOrd="0" presId="urn:microsoft.com/office/officeart/2005/8/layout/vList5"/>
    <dgm:cxn modelId="{F32718C4-ED5B-43A5-BBBE-4376BAC91A89}" type="presParOf" srcId="{82E5C99A-DD0E-4BB4-AD9B-7691D1DB67F5}" destId="{7A3CF090-0653-4E9F-A102-75A3192BE7B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7FB3900-5ABF-4EA5-84F4-877642EA3F8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731DC8C-A461-4D3F-BD80-9A8A8C325ECE}">
      <dgm:prSet custT="1"/>
      <dgm:spPr/>
      <dgm:t>
        <a:bodyPr/>
        <a:lstStyle/>
        <a:p>
          <a:pPr rtl="0"/>
          <a:r>
            <a:rPr lang="en-US" sz="3200" dirty="0" smtClean="0"/>
            <a:t>Identify full-time employees for purpose of the penalty</a:t>
          </a:r>
          <a:endParaRPr lang="en-US" sz="3200" dirty="0"/>
        </a:p>
      </dgm:t>
    </dgm:pt>
    <dgm:pt modelId="{9FFA01F9-EF4E-4DC8-BB46-11E118A46802}" type="parTrans" cxnId="{C230C585-1E8A-4729-82E8-8C8761C12658}">
      <dgm:prSet/>
      <dgm:spPr/>
      <dgm:t>
        <a:bodyPr/>
        <a:lstStyle/>
        <a:p>
          <a:endParaRPr lang="en-US"/>
        </a:p>
      </dgm:t>
    </dgm:pt>
    <dgm:pt modelId="{1ADE949C-9EBE-4C28-8AE3-5F06F938EF5C}" type="sibTrans" cxnId="{C230C585-1E8A-4729-82E8-8C8761C12658}">
      <dgm:prSet/>
      <dgm:spPr/>
      <dgm:t>
        <a:bodyPr/>
        <a:lstStyle/>
        <a:p>
          <a:endParaRPr lang="en-US"/>
        </a:p>
      </dgm:t>
    </dgm:pt>
    <dgm:pt modelId="{5DCDE810-E378-4568-A2AA-803D4526463E}">
      <dgm:prSet custT="1"/>
      <dgm:spPr/>
      <dgm:t>
        <a:bodyPr/>
        <a:lstStyle/>
        <a:p>
          <a:pPr rtl="0"/>
          <a:r>
            <a:rPr lang="en-US" sz="2000" dirty="0" smtClean="0"/>
            <a:t>Can be determined prospectively or retrospectively</a:t>
          </a:r>
          <a:endParaRPr lang="en-US" sz="2000" dirty="0"/>
        </a:p>
      </dgm:t>
    </dgm:pt>
    <dgm:pt modelId="{9A5F8E9F-6EDF-4EB9-838E-5CA892DD7694}" type="parTrans" cxnId="{137FCC31-CA36-4A40-9B73-23A7F5DE0A6A}">
      <dgm:prSet/>
      <dgm:spPr/>
      <dgm:t>
        <a:bodyPr/>
        <a:lstStyle/>
        <a:p>
          <a:endParaRPr lang="en-US"/>
        </a:p>
      </dgm:t>
    </dgm:pt>
    <dgm:pt modelId="{10B4B002-DE18-404B-8B08-814A4D130CF3}" type="sibTrans" cxnId="{137FCC31-CA36-4A40-9B73-23A7F5DE0A6A}">
      <dgm:prSet/>
      <dgm:spPr/>
      <dgm:t>
        <a:bodyPr/>
        <a:lstStyle/>
        <a:p>
          <a:endParaRPr lang="en-US"/>
        </a:p>
      </dgm:t>
    </dgm:pt>
    <dgm:pt modelId="{B753C55C-82A9-4679-8443-5FDAA7F160B7}">
      <dgm:prSet custT="1"/>
      <dgm:spPr/>
      <dgm:t>
        <a:bodyPr/>
        <a:lstStyle/>
        <a:p>
          <a:pPr rtl="0"/>
          <a:r>
            <a:rPr lang="en-US" sz="2000" dirty="0" smtClean="0"/>
            <a:t>Prospectively: Use Look Back Method</a:t>
          </a:r>
          <a:endParaRPr lang="en-US" sz="2000" dirty="0"/>
        </a:p>
      </dgm:t>
    </dgm:pt>
    <dgm:pt modelId="{547E2A21-16BE-4094-9177-5DBC47EC3983}" type="parTrans" cxnId="{953BC1C6-8E6C-4991-8E9C-62A48A905D3F}">
      <dgm:prSet/>
      <dgm:spPr/>
    </dgm:pt>
    <dgm:pt modelId="{ED0331F7-2DD0-469C-B236-F7CDA9ED9EF1}" type="sibTrans" cxnId="{953BC1C6-8E6C-4991-8E9C-62A48A905D3F}">
      <dgm:prSet/>
      <dgm:spPr/>
    </dgm:pt>
    <dgm:pt modelId="{BED74280-A88D-4F26-A60A-6DB5B616A4E6}">
      <dgm:prSet custT="1"/>
      <dgm:spPr/>
      <dgm:t>
        <a:bodyPr/>
        <a:lstStyle/>
        <a:p>
          <a:pPr rtl="0"/>
          <a:r>
            <a:rPr lang="en-US" sz="2000" dirty="0" smtClean="0"/>
            <a:t>Retrospectively: Full-time employee – an employee that is employed an average of 30 hours per week or 130 hours per month</a:t>
          </a:r>
          <a:endParaRPr lang="en-US" sz="2000" dirty="0"/>
        </a:p>
      </dgm:t>
    </dgm:pt>
    <dgm:pt modelId="{4940086C-594D-48E5-96E4-170CA945A070}" type="parTrans" cxnId="{4C46CAA8-20A0-49F0-BFE6-D1283E87DF5F}">
      <dgm:prSet/>
      <dgm:spPr/>
    </dgm:pt>
    <dgm:pt modelId="{B77A53FA-9120-42C2-9AE7-5E9E8EDF726A}" type="sibTrans" cxnId="{4C46CAA8-20A0-49F0-BFE6-D1283E87DF5F}">
      <dgm:prSet/>
      <dgm:spPr/>
    </dgm:pt>
    <dgm:pt modelId="{D47F20FF-4CE4-480C-9FA1-DC78EE7AEC87}">
      <dgm:prSet custT="1"/>
      <dgm:spPr/>
      <dgm:t>
        <a:bodyPr/>
        <a:lstStyle/>
        <a:p>
          <a:pPr rtl="0"/>
          <a:r>
            <a:rPr lang="en-US" sz="1800" dirty="0" smtClean="0"/>
            <a:t>Employer looks back at a period of 3 to 12 months (the “measurement period”)</a:t>
          </a:r>
          <a:endParaRPr lang="en-US" sz="1800" dirty="0"/>
        </a:p>
      </dgm:t>
    </dgm:pt>
    <dgm:pt modelId="{0C3CE4AC-80B1-4678-924D-2E81F18CAC3A}" type="parTrans" cxnId="{F0DFF17B-5092-4631-A686-2DC4A4737AAD}">
      <dgm:prSet/>
      <dgm:spPr/>
    </dgm:pt>
    <dgm:pt modelId="{A1F0CC4A-F676-4E7B-8C5F-5DF646FA257F}" type="sibTrans" cxnId="{F0DFF17B-5092-4631-A686-2DC4A4737AAD}">
      <dgm:prSet/>
      <dgm:spPr/>
    </dgm:pt>
    <dgm:pt modelId="{9AC93255-CC64-4EA4-A93C-9E95426E9559}">
      <dgm:prSet custT="1"/>
      <dgm:spPr/>
      <dgm:t>
        <a:bodyPr/>
        <a:lstStyle/>
        <a:p>
          <a:pPr rtl="0"/>
          <a:r>
            <a:rPr lang="en-US" sz="1800" dirty="0" smtClean="0"/>
            <a:t>If full-time during the measurement period, then treated as full-time during subsequent “stability period” which is at least six months long and no shorter than measurement period</a:t>
          </a:r>
          <a:endParaRPr lang="en-US" sz="1800" dirty="0"/>
        </a:p>
      </dgm:t>
    </dgm:pt>
    <dgm:pt modelId="{8D6869B5-3950-4AC7-A5E3-AD53DE9CB902}" type="parTrans" cxnId="{6A48E018-CD35-404B-A79D-DF300892C4F1}">
      <dgm:prSet/>
      <dgm:spPr/>
    </dgm:pt>
    <dgm:pt modelId="{6566E89C-CE08-490C-9D90-158ED6344BDE}" type="sibTrans" cxnId="{6A48E018-CD35-404B-A79D-DF300892C4F1}">
      <dgm:prSet/>
      <dgm:spPr/>
    </dgm:pt>
    <dgm:pt modelId="{53622952-37E9-4B8C-A7F3-E9F68E412095}" type="pres">
      <dgm:prSet presAssocID="{E7FB3900-5ABF-4EA5-84F4-877642EA3F8E}" presName="Name0" presStyleCnt="0">
        <dgm:presLayoutVars>
          <dgm:dir/>
          <dgm:animLvl val="lvl"/>
          <dgm:resizeHandles val="exact"/>
        </dgm:presLayoutVars>
      </dgm:prSet>
      <dgm:spPr/>
      <dgm:t>
        <a:bodyPr/>
        <a:lstStyle/>
        <a:p>
          <a:endParaRPr lang="en-US"/>
        </a:p>
      </dgm:t>
    </dgm:pt>
    <dgm:pt modelId="{82E5C99A-DD0E-4BB4-AD9B-7691D1DB67F5}" type="pres">
      <dgm:prSet presAssocID="{8731DC8C-A461-4D3F-BD80-9A8A8C325ECE}" presName="linNode" presStyleCnt="0"/>
      <dgm:spPr/>
    </dgm:pt>
    <dgm:pt modelId="{4A50CCB8-2499-4CE7-8086-891944C70C77}" type="pres">
      <dgm:prSet presAssocID="{8731DC8C-A461-4D3F-BD80-9A8A8C325ECE}" presName="parentText" presStyleLbl="node1" presStyleIdx="0" presStyleCnt="1">
        <dgm:presLayoutVars>
          <dgm:chMax val="1"/>
          <dgm:bulletEnabled val="1"/>
        </dgm:presLayoutVars>
      </dgm:prSet>
      <dgm:spPr/>
      <dgm:t>
        <a:bodyPr/>
        <a:lstStyle/>
        <a:p>
          <a:endParaRPr lang="en-US"/>
        </a:p>
      </dgm:t>
    </dgm:pt>
    <dgm:pt modelId="{7A3CF090-0653-4E9F-A102-75A3192BE7B6}" type="pres">
      <dgm:prSet presAssocID="{8731DC8C-A461-4D3F-BD80-9A8A8C325ECE}" presName="descendantText" presStyleLbl="alignAccFollowNode1" presStyleIdx="0" presStyleCnt="1" custScaleY="108157">
        <dgm:presLayoutVars>
          <dgm:bulletEnabled val="1"/>
        </dgm:presLayoutVars>
      </dgm:prSet>
      <dgm:spPr/>
      <dgm:t>
        <a:bodyPr/>
        <a:lstStyle/>
        <a:p>
          <a:endParaRPr lang="en-US"/>
        </a:p>
      </dgm:t>
    </dgm:pt>
  </dgm:ptLst>
  <dgm:cxnLst>
    <dgm:cxn modelId="{009FC246-CAEF-4986-BE4D-6910A8802F1B}" type="presOf" srcId="{8731DC8C-A461-4D3F-BD80-9A8A8C325ECE}" destId="{4A50CCB8-2499-4CE7-8086-891944C70C77}" srcOrd="0" destOrd="0" presId="urn:microsoft.com/office/officeart/2005/8/layout/vList5"/>
    <dgm:cxn modelId="{137FCC31-CA36-4A40-9B73-23A7F5DE0A6A}" srcId="{8731DC8C-A461-4D3F-BD80-9A8A8C325ECE}" destId="{5DCDE810-E378-4568-A2AA-803D4526463E}" srcOrd="0" destOrd="0" parTransId="{9A5F8E9F-6EDF-4EB9-838E-5CA892DD7694}" sibTransId="{10B4B002-DE18-404B-8B08-814A4D130CF3}"/>
    <dgm:cxn modelId="{4BF48AAA-4729-422E-8EB7-81B8FC3F77BC}" type="presOf" srcId="{E7FB3900-5ABF-4EA5-84F4-877642EA3F8E}" destId="{53622952-37E9-4B8C-A7F3-E9F68E412095}" srcOrd="0" destOrd="0" presId="urn:microsoft.com/office/officeart/2005/8/layout/vList5"/>
    <dgm:cxn modelId="{953BC1C6-8E6C-4991-8E9C-62A48A905D3F}" srcId="{8731DC8C-A461-4D3F-BD80-9A8A8C325ECE}" destId="{B753C55C-82A9-4679-8443-5FDAA7F160B7}" srcOrd="2" destOrd="0" parTransId="{547E2A21-16BE-4094-9177-5DBC47EC3983}" sibTransId="{ED0331F7-2DD0-469C-B236-F7CDA9ED9EF1}"/>
    <dgm:cxn modelId="{6A48E018-CD35-404B-A79D-DF300892C4F1}" srcId="{B753C55C-82A9-4679-8443-5FDAA7F160B7}" destId="{9AC93255-CC64-4EA4-A93C-9E95426E9559}" srcOrd="1" destOrd="0" parTransId="{8D6869B5-3950-4AC7-A5E3-AD53DE9CB902}" sibTransId="{6566E89C-CE08-490C-9D90-158ED6344BDE}"/>
    <dgm:cxn modelId="{77E0AC54-A538-44C0-AA1F-D47B99A2D516}" type="presOf" srcId="{5DCDE810-E378-4568-A2AA-803D4526463E}" destId="{7A3CF090-0653-4E9F-A102-75A3192BE7B6}" srcOrd="0" destOrd="0" presId="urn:microsoft.com/office/officeart/2005/8/layout/vList5"/>
    <dgm:cxn modelId="{F0DFF17B-5092-4631-A686-2DC4A4737AAD}" srcId="{B753C55C-82A9-4679-8443-5FDAA7F160B7}" destId="{D47F20FF-4CE4-480C-9FA1-DC78EE7AEC87}" srcOrd="0" destOrd="0" parTransId="{0C3CE4AC-80B1-4678-924D-2E81F18CAC3A}" sibTransId="{A1F0CC4A-F676-4E7B-8C5F-5DF646FA257F}"/>
    <dgm:cxn modelId="{F20E8EEA-9988-4793-AB8E-54144C275305}" type="presOf" srcId="{BED74280-A88D-4F26-A60A-6DB5B616A4E6}" destId="{7A3CF090-0653-4E9F-A102-75A3192BE7B6}" srcOrd="0" destOrd="1" presId="urn:microsoft.com/office/officeart/2005/8/layout/vList5"/>
    <dgm:cxn modelId="{AC967B36-DC62-4AA4-867B-270BB040CA89}" type="presOf" srcId="{B753C55C-82A9-4679-8443-5FDAA7F160B7}" destId="{7A3CF090-0653-4E9F-A102-75A3192BE7B6}" srcOrd="0" destOrd="2" presId="urn:microsoft.com/office/officeart/2005/8/layout/vList5"/>
    <dgm:cxn modelId="{CAAEB997-DC82-4FDB-BAEE-E0AE7597820B}" type="presOf" srcId="{D47F20FF-4CE4-480C-9FA1-DC78EE7AEC87}" destId="{7A3CF090-0653-4E9F-A102-75A3192BE7B6}" srcOrd="0" destOrd="3" presId="urn:microsoft.com/office/officeart/2005/8/layout/vList5"/>
    <dgm:cxn modelId="{51C4947E-945E-4626-9248-25C852B03ED6}" type="presOf" srcId="{9AC93255-CC64-4EA4-A93C-9E95426E9559}" destId="{7A3CF090-0653-4E9F-A102-75A3192BE7B6}" srcOrd="0" destOrd="4" presId="urn:microsoft.com/office/officeart/2005/8/layout/vList5"/>
    <dgm:cxn modelId="{4C46CAA8-20A0-49F0-BFE6-D1283E87DF5F}" srcId="{8731DC8C-A461-4D3F-BD80-9A8A8C325ECE}" destId="{BED74280-A88D-4F26-A60A-6DB5B616A4E6}" srcOrd="1" destOrd="0" parTransId="{4940086C-594D-48E5-96E4-170CA945A070}" sibTransId="{B77A53FA-9120-42C2-9AE7-5E9E8EDF726A}"/>
    <dgm:cxn modelId="{C230C585-1E8A-4729-82E8-8C8761C12658}" srcId="{E7FB3900-5ABF-4EA5-84F4-877642EA3F8E}" destId="{8731DC8C-A461-4D3F-BD80-9A8A8C325ECE}" srcOrd="0" destOrd="0" parTransId="{9FFA01F9-EF4E-4DC8-BB46-11E118A46802}" sibTransId="{1ADE949C-9EBE-4C28-8AE3-5F06F938EF5C}"/>
    <dgm:cxn modelId="{1959C517-B475-464F-A609-2B46279750BF}" type="presParOf" srcId="{53622952-37E9-4B8C-A7F3-E9F68E412095}" destId="{82E5C99A-DD0E-4BB4-AD9B-7691D1DB67F5}" srcOrd="0" destOrd="0" presId="urn:microsoft.com/office/officeart/2005/8/layout/vList5"/>
    <dgm:cxn modelId="{82D87749-928B-47CF-BC59-A3D6F5BDD900}" type="presParOf" srcId="{82E5C99A-DD0E-4BB4-AD9B-7691D1DB67F5}" destId="{4A50CCB8-2499-4CE7-8086-891944C70C77}" srcOrd="0" destOrd="0" presId="urn:microsoft.com/office/officeart/2005/8/layout/vList5"/>
    <dgm:cxn modelId="{D12C7B8F-D0B2-4AC0-9E76-3C843896AF34}" type="presParOf" srcId="{82E5C99A-DD0E-4BB4-AD9B-7691D1DB67F5}" destId="{7A3CF090-0653-4E9F-A102-75A3192BE7B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7FB3900-5ABF-4EA5-84F4-877642EA3F8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731DC8C-A461-4D3F-BD80-9A8A8C325ECE}">
      <dgm:prSet/>
      <dgm:spPr/>
      <dgm:t>
        <a:bodyPr/>
        <a:lstStyle/>
        <a:p>
          <a:pPr rtl="0"/>
          <a:r>
            <a:rPr lang="en-US" dirty="0" smtClean="0"/>
            <a:t>Do you offer MEC to substantially all full-time employees (and their dependents)?</a:t>
          </a:r>
          <a:endParaRPr lang="en-US" dirty="0"/>
        </a:p>
      </dgm:t>
    </dgm:pt>
    <dgm:pt modelId="{9FFA01F9-EF4E-4DC8-BB46-11E118A46802}" type="parTrans" cxnId="{C230C585-1E8A-4729-82E8-8C8761C12658}">
      <dgm:prSet/>
      <dgm:spPr/>
      <dgm:t>
        <a:bodyPr/>
        <a:lstStyle/>
        <a:p>
          <a:endParaRPr lang="en-US"/>
        </a:p>
      </dgm:t>
    </dgm:pt>
    <dgm:pt modelId="{1ADE949C-9EBE-4C28-8AE3-5F06F938EF5C}" type="sibTrans" cxnId="{C230C585-1E8A-4729-82E8-8C8761C12658}">
      <dgm:prSet/>
      <dgm:spPr/>
      <dgm:t>
        <a:bodyPr/>
        <a:lstStyle/>
        <a:p>
          <a:endParaRPr lang="en-US"/>
        </a:p>
      </dgm:t>
    </dgm:pt>
    <dgm:pt modelId="{5DCDE810-E378-4568-A2AA-803D4526463E}">
      <dgm:prSet custT="1"/>
      <dgm:spPr/>
      <dgm:t>
        <a:bodyPr/>
        <a:lstStyle/>
        <a:p>
          <a:pPr rtl="0"/>
          <a:r>
            <a:rPr lang="en-US" sz="2000" dirty="0" smtClean="0"/>
            <a:t>Offer minimum essential coverage to 95% of full-time employees (and their dependents) or, if greater, 5 full-time employees</a:t>
          </a:r>
          <a:endParaRPr lang="en-US" sz="2000" dirty="0"/>
        </a:p>
      </dgm:t>
    </dgm:pt>
    <dgm:pt modelId="{9A5F8E9F-6EDF-4EB9-838E-5CA892DD7694}" type="parTrans" cxnId="{137FCC31-CA36-4A40-9B73-23A7F5DE0A6A}">
      <dgm:prSet/>
      <dgm:spPr/>
      <dgm:t>
        <a:bodyPr/>
        <a:lstStyle/>
        <a:p>
          <a:endParaRPr lang="en-US"/>
        </a:p>
      </dgm:t>
    </dgm:pt>
    <dgm:pt modelId="{10B4B002-DE18-404B-8B08-814A4D130CF3}" type="sibTrans" cxnId="{137FCC31-CA36-4A40-9B73-23A7F5DE0A6A}">
      <dgm:prSet/>
      <dgm:spPr/>
      <dgm:t>
        <a:bodyPr/>
        <a:lstStyle/>
        <a:p>
          <a:endParaRPr lang="en-US"/>
        </a:p>
      </dgm:t>
    </dgm:pt>
    <dgm:pt modelId="{11F62C67-BB50-4F10-AE16-91069B6AF940}">
      <dgm:prSet custT="1"/>
      <dgm:spPr/>
      <dgm:t>
        <a:bodyPr/>
        <a:lstStyle/>
        <a:p>
          <a:pPr rtl="0"/>
          <a:r>
            <a:rPr lang="en-US" sz="2000" dirty="0" smtClean="0"/>
            <a:t>Any employer sponsored coverage will be considered MEC (do not confuse with Essential Health Benefits)</a:t>
          </a:r>
          <a:endParaRPr lang="en-US" sz="2000" dirty="0"/>
        </a:p>
      </dgm:t>
    </dgm:pt>
    <dgm:pt modelId="{4371F45C-A286-4515-BCF1-A464F5750D3B}" type="parTrans" cxnId="{A9EDFC9C-1770-489C-A0C1-4FCF8E2E9687}">
      <dgm:prSet/>
      <dgm:spPr/>
    </dgm:pt>
    <dgm:pt modelId="{0D4641B2-5C86-473B-B37B-9C66748A3F7D}" type="sibTrans" cxnId="{A9EDFC9C-1770-489C-A0C1-4FCF8E2E9687}">
      <dgm:prSet/>
      <dgm:spPr/>
    </dgm:pt>
    <dgm:pt modelId="{31D0A0D3-EAA4-4263-8D49-707FCC7D6857}">
      <dgm:prSet custT="1"/>
      <dgm:spPr/>
      <dgm:t>
        <a:bodyPr/>
        <a:lstStyle/>
        <a:p>
          <a:pPr rtl="0"/>
          <a:r>
            <a:rPr lang="en-US" sz="2000" dirty="0" smtClean="0"/>
            <a:t>“Offer” means employee must have an opportunity to accept coverage at least once per plan year</a:t>
          </a:r>
          <a:endParaRPr lang="en-US" sz="2000" dirty="0"/>
        </a:p>
      </dgm:t>
    </dgm:pt>
    <dgm:pt modelId="{8AE6C60C-618D-46E6-A505-9FB4C224E260}" type="parTrans" cxnId="{87C995D7-F878-406E-8138-0F709BA987AC}">
      <dgm:prSet/>
      <dgm:spPr/>
      <dgm:t>
        <a:bodyPr/>
        <a:lstStyle/>
        <a:p>
          <a:endParaRPr lang="en-US"/>
        </a:p>
      </dgm:t>
    </dgm:pt>
    <dgm:pt modelId="{D7EFFFAD-6EF8-4CE3-890C-BA143C3AAA5E}" type="sibTrans" cxnId="{87C995D7-F878-406E-8138-0F709BA987AC}">
      <dgm:prSet/>
      <dgm:spPr/>
      <dgm:t>
        <a:bodyPr/>
        <a:lstStyle/>
        <a:p>
          <a:endParaRPr lang="en-US"/>
        </a:p>
      </dgm:t>
    </dgm:pt>
    <dgm:pt modelId="{B92D7D9D-FA71-4193-AC65-40A364830DEA}">
      <dgm:prSet custT="1"/>
      <dgm:spPr/>
      <dgm:t>
        <a:bodyPr/>
        <a:lstStyle/>
        <a:p>
          <a:pPr rtl="0"/>
          <a:r>
            <a:rPr lang="en-US" sz="2000" dirty="0" smtClean="0"/>
            <a:t>Must be offered to employee and dependents (children)</a:t>
          </a:r>
          <a:endParaRPr lang="en-US" sz="2000" dirty="0"/>
        </a:p>
      </dgm:t>
    </dgm:pt>
    <dgm:pt modelId="{0B8D6C99-BBD3-4C31-BB57-9D960812AC90}" type="parTrans" cxnId="{76099BCA-E644-4D18-8F8A-D0BF4A649463}">
      <dgm:prSet/>
      <dgm:spPr/>
      <dgm:t>
        <a:bodyPr/>
        <a:lstStyle/>
        <a:p>
          <a:endParaRPr lang="en-US"/>
        </a:p>
      </dgm:t>
    </dgm:pt>
    <dgm:pt modelId="{A56435B3-DE09-431C-81B2-E2438CB11E6D}" type="sibTrans" cxnId="{76099BCA-E644-4D18-8F8A-D0BF4A649463}">
      <dgm:prSet/>
      <dgm:spPr/>
      <dgm:t>
        <a:bodyPr/>
        <a:lstStyle/>
        <a:p>
          <a:endParaRPr lang="en-US"/>
        </a:p>
      </dgm:t>
    </dgm:pt>
    <dgm:pt modelId="{53622952-37E9-4B8C-A7F3-E9F68E412095}" type="pres">
      <dgm:prSet presAssocID="{E7FB3900-5ABF-4EA5-84F4-877642EA3F8E}" presName="Name0" presStyleCnt="0">
        <dgm:presLayoutVars>
          <dgm:dir/>
          <dgm:animLvl val="lvl"/>
          <dgm:resizeHandles val="exact"/>
        </dgm:presLayoutVars>
      </dgm:prSet>
      <dgm:spPr/>
      <dgm:t>
        <a:bodyPr/>
        <a:lstStyle/>
        <a:p>
          <a:endParaRPr lang="en-US"/>
        </a:p>
      </dgm:t>
    </dgm:pt>
    <dgm:pt modelId="{82E5C99A-DD0E-4BB4-AD9B-7691D1DB67F5}" type="pres">
      <dgm:prSet presAssocID="{8731DC8C-A461-4D3F-BD80-9A8A8C325ECE}" presName="linNode" presStyleCnt="0"/>
      <dgm:spPr/>
    </dgm:pt>
    <dgm:pt modelId="{4A50CCB8-2499-4CE7-8086-891944C70C77}" type="pres">
      <dgm:prSet presAssocID="{8731DC8C-A461-4D3F-BD80-9A8A8C325ECE}" presName="parentText" presStyleLbl="node1" presStyleIdx="0" presStyleCnt="1">
        <dgm:presLayoutVars>
          <dgm:chMax val="1"/>
          <dgm:bulletEnabled val="1"/>
        </dgm:presLayoutVars>
      </dgm:prSet>
      <dgm:spPr/>
      <dgm:t>
        <a:bodyPr/>
        <a:lstStyle/>
        <a:p>
          <a:endParaRPr lang="en-US"/>
        </a:p>
      </dgm:t>
    </dgm:pt>
    <dgm:pt modelId="{7A3CF090-0653-4E9F-A102-75A3192BE7B6}" type="pres">
      <dgm:prSet presAssocID="{8731DC8C-A461-4D3F-BD80-9A8A8C325ECE}" presName="descendantText" presStyleLbl="alignAccFollowNode1" presStyleIdx="0" presStyleCnt="1" custScaleY="108157">
        <dgm:presLayoutVars>
          <dgm:bulletEnabled val="1"/>
        </dgm:presLayoutVars>
      </dgm:prSet>
      <dgm:spPr/>
      <dgm:t>
        <a:bodyPr/>
        <a:lstStyle/>
        <a:p>
          <a:endParaRPr lang="en-US"/>
        </a:p>
      </dgm:t>
    </dgm:pt>
  </dgm:ptLst>
  <dgm:cxnLst>
    <dgm:cxn modelId="{87C995D7-F878-406E-8138-0F709BA987AC}" srcId="{8731DC8C-A461-4D3F-BD80-9A8A8C325ECE}" destId="{31D0A0D3-EAA4-4263-8D49-707FCC7D6857}" srcOrd="2" destOrd="0" parTransId="{8AE6C60C-618D-46E6-A505-9FB4C224E260}" sibTransId="{D7EFFFAD-6EF8-4CE3-890C-BA143C3AAA5E}"/>
    <dgm:cxn modelId="{137FCC31-CA36-4A40-9B73-23A7F5DE0A6A}" srcId="{8731DC8C-A461-4D3F-BD80-9A8A8C325ECE}" destId="{5DCDE810-E378-4568-A2AA-803D4526463E}" srcOrd="0" destOrd="0" parTransId="{9A5F8E9F-6EDF-4EB9-838E-5CA892DD7694}" sibTransId="{10B4B002-DE18-404B-8B08-814A4D130CF3}"/>
    <dgm:cxn modelId="{E08027D0-E377-47E4-B813-E21F3355EBB5}" type="presOf" srcId="{11F62C67-BB50-4F10-AE16-91069B6AF940}" destId="{7A3CF090-0653-4E9F-A102-75A3192BE7B6}" srcOrd="0" destOrd="1" presId="urn:microsoft.com/office/officeart/2005/8/layout/vList5"/>
    <dgm:cxn modelId="{93150EB6-0A7A-4C20-BC00-1891D02404CE}" type="presOf" srcId="{8731DC8C-A461-4D3F-BD80-9A8A8C325ECE}" destId="{4A50CCB8-2499-4CE7-8086-891944C70C77}" srcOrd="0" destOrd="0" presId="urn:microsoft.com/office/officeart/2005/8/layout/vList5"/>
    <dgm:cxn modelId="{76099BCA-E644-4D18-8F8A-D0BF4A649463}" srcId="{8731DC8C-A461-4D3F-BD80-9A8A8C325ECE}" destId="{B92D7D9D-FA71-4193-AC65-40A364830DEA}" srcOrd="3" destOrd="0" parTransId="{0B8D6C99-BBD3-4C31-BB57-9D960812AC90}" sibTransId="{A56435B3-DE09-431C-81B2-E2438CB11E6D}"/>
    <dgm:cxn modelId="{18EF5A64-16E4-4851-9554-B4B5FF53A237}" type="presOf" srcId="{B92D7D9D-FA71-4193-AC65-40A364830DEA}" destId="{7A3CF090-0653-4E9F-A102-75A3192BE7B6}" srcOrd="0" destOrd="3" presId="urn:microsoft.com/office/officeart/2005/8/layout/vList5"/>
    <dgm:cxn modelId="{C230C585-1E8A-4729-82E8-8C8761C12658}" srcId="{E7FB3900-5ABF-4EA5-84F4-877642EA3F8E}" destId="{8731DC8C-A461-4D3F-BD80-9A8A8C325ECE}" srcOrd="0" destOrd="0" parTransId="{9FFA01F9-EF4E-4DC8-BB46-11E118A46802}" sibTransId="{1ADE949C-9EBE-4C28-8AE3-5F06F938EF5C}"/>
    <dgm:cxn modelId="{678539AC-1757-485A-AE50-AF896DE5D0CE}" type="presOf" srcId="{5DCDE810-E378-4568-A2AA-803D4526463E}" destId="{7A3CF090-0653-4E9F-A102-75A3192BE7B6}" srcOrd="0" destOrd="0" presId="urn:microsoft.com/office/officeart/2005/8/layout/vList5"/>
    <dgm:cxn modelId="{A9EDFC9C-1770-489C-A0C1-4FCF8E2E9687}" srcId="{8731DC8C-A461-4D3F-BD80-9A8A8C325ECE}" destId="{11F62C67-BB50-4F10-AE16-91069B6AF940}" srcOrd="1" destOrd="0" parTransId="{4371F45C-A286-4515-BCF1-A464F5750D3B}" sibTransId="{0D4641B2-5C86-473B-B37B-9C66748A3F7D}"/>
    <dgm:cxn modelId="{FA4EA017-7A05-4013-9292-7691FC3332DC}" type="presOf" srcId="{E7FB3900-5ABF-4EA5-84F4-877642EA3F8E}" destId="{53622952-37E9-4B8C-A7F3-E9F68E412095}" srcOrd="0" destOrd="0" presId="urn:microsoft.com/office/officeart/2005/8/layout/vList5"/>
    <dgm:cxn modelId="{BC00529C-58A5-4A75-9F0D-29B0C07F0FF8}" type="presOf" srcId="{31D0A0D3-EAA4-4263-8D49-707FCC7D6857}" destId="{7A3CF090-0653-4E9F-A102-75A3192BE7B6}" srcOrd="0" destOrd="2" presId="urn:microsoft.com/office/officeart/2005/8/layout/vList5"/>
    <dgm:cxn modelId="{D652933E-FF38-4984-95E3-DC3B6986BBFF}" type="presParOf" srcId="{53622952-37E9-4B8C-A7F3-E9F68E412095}" destId="{82E5C99A-DD0E-4BB4-AD9B-7691D1DB67F5}" srcOrd="0" destOrd="0" presId="urn:microsoft.com/office/officeart/2005/8/layout/vList5"/>
    <dgm:cxn modelId="{F44B4C06-2F23-4C91-ACBE-CD0A6C7AC0A5}" type="presParOf" srcId="{82E5C99A-DD0E-4BB4-AD9B-7691D1DB67F5}" destId="{4A50CCB8-2499-4CE7-8086-891944C70C77}" srcOrd="0" destOrd="0" presId="urn:microsoft.com/office/officeart/2005/8/layout/vList5"/>
    <dgm:cxn modelId="{2C911EBE-F9C6-4E9D-862F-9830392E5E4A}" type="presParOf" srcId="{82E5C99A-DD0E-4BB4-AD9B-7691D1DB67F5}" destId="{7A3CF090-0653-4E9F-A102-75A3192BE7B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7FB3900-5ABF-4EA5-84F4-877642EA3F8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731DC8C-A461-4D3F-BD80-9A8A8C325ECE}">
      <dgm:prSet custT="1"/>
      <dgm:spPr/>
      <dgm:t>
        <a:bodyPr/>
        <a:lstStyle/>
        <a:p>
          <a:pPr rtl="0"/>
          <a:r>
            <a:rPr lang="en-US" sz="3000" dirty="0" smtClean="0"/>
            <a:t>Will a full-time employee receive subsidy on the Exchange?</a:t>
          </a:r>
          <a:endParaRPr lang="en-US" sz="3000" dirty="0"/>
        </a:p>
      </dgm:t>
    </dgm:pt>
    <dgm:pt modelId="{9FFA01F9-EF4E-4DC8-BB46-11E118A46802}" type="parTrans" cxnId="{C230C585-1E8A-4729-82E8-8C8761C12658}">
      <dgm:prSet/>
      <dgm:spPr/>
      <dgm:t>
        <a:bodyPr/>
        <a:lstStyle/>
        <a:p>
          <a:endParaRPr lang="en-US"/>
        </a:p>
      </dgm:t>
    </dgm:pt>
    <dgm:pt modelId="{1ADE949C-9EBE-4C28-8AE3-5F06F938EF5C}" type="sibTrans" cxnId="{C230C585-1E8A-4729-82E8-8C8761C12658}">
      <dgm:prSet/>
      <dgm:spPr/>
      <dgm:t>
        <a:bodyPr/>
        <a:lstStyle/>
        <a:p>
          <a:endParaRPr lang="en-US"/>
        </a:p>
      </dgm:t>
    </dgm:pt>
    <dgm:pt modelId="{5DCDE810-E378-4568-A2AA-803D4526463E}">
      <dgm:prSet custT="1"/>
      <dgm:spPr/>
      <dgm:t>
        <a:bodyPr/>
        <a:lstStyle/>
        <a:p>
          <a:pPr rtl="0"/>
          <a:r>
            <a:rPr lang="en-US" sz="2000" dirty="0" smtClean="0"/>
            <a:t>A full-time employee will be eligible for a subsidy on the Exchange only if:</a:t>
          </a:r>
          <a:endParaRPr lang="en-US" sz="2000" dirty="0"/>
        </a:p>
      </dgm:t>
    </dgm:pt>
    <dgm:pt modelId="{9A5F8E9F-6EDF-4EB9-838E-5CA892DD7694}" type="parTrans" cxnId="{137FCC31-CA36-4A40-9B73-23A7F5DE0A6A}">
      <dgm:prSet/>
      <dgm:spPr/>
      <dgm:t>
        <a:bodyPr/>
        <a:lstStyle/>
        <a:p>
          <a:endParaRPr lang="en-US"/>
        </a:p>
      </dgm:t>
    </dgm:pt>
    <dgm:pt modelId="{10B4B002-DE18-404B-8B08-814A4D130CF3}" type="sibTrans" cxnId="{137FCC31-CA36-4A40-9B73-23A7F5DE0A6A}">
      <dgm:prSet/>
      <dgm:spPr/>
      <dgm:t>
        <a:bodyPr/>
        <a:lstStyle/>
        <a:p>
          <a:endParaRPr lang="en-US"/>
        </a:p>
      </dgm:t>
    </dgm:pt>
    <dgm:pt modelId="{CA9652D8-5A41-432C-9B59-FF0AB73C2B29}">
      <dgm:prSet custT="1"/>
      <dgm:spPr/>
      <dgm:t>
        <a:bodyPr/>
        <a:lstStyle/>
        <a:p>
          <a:pPr rtl="0"/>
          <a:r>
            <a:rPr lang="en-US" sz="2000" dirty="0" smtClean="0"/>
            <a:t>Employer sponsored coverage is not Minimum Essential Coverage</a:t>
          </a:r>
          <a:endParaRPr lang="en-US" sz="2000" dirty="0"/>
        </a:p>
      </dgm:t>
    </dgm:pt>
    <dgm:pt modelId="{5BA70ED5-AD14-445C-B14F-992E83BFD793}" type="parTrans" cxnId="{587EA9E5-242D-4EED-9302-E3B9E9BCBEDC}">
      <dgm:prSet/>
      <dgm:spPr/>
    </dgm:pt>
    <dgm:pt modelId="{FF53F2BC-68AF-498C-98FA-11D06D684128}" type="sibTrans" cxnId="{587EA9E5-242D-4EED-9302-E3B9E9BCBEDC}">
      <dgm:prSet/>
      <dgm:spPr/>
    </dgm:pt>
    <dgm:pt modelId="{49D14AAD-5993-472F-B510-624ED1CF2CA3}">
      <dgm:prSet custT="1"/>
      <dgm:spPr/>
      <dgm:t>
        <a:bodyPr/>
        <a:lstStyle/>
        <a:p>
          <a:pPr rtl="0"/>
          <a:r>
            <a:rPr lang="en-US" sz="2000" dirty="0" smtClean="0"/>
            <a:t>Employer sponsored plan does not provide “minimum value”</a:t>
          </a:r>
          <a:endParaRPr lang="en-US" sz="2000" dirty="0"/>
        </a:p>
      </dgm:t>
    </dgm:pt>
    <dgm:pt modelId="{768D7ACE-6B38-4C96-AE62-817CB8760369}" type="parTrans" cxnId="{6AFF0008-731F-4CF6-9E7E-EC10FCA3B9BE}">
      <dgm:prSet/>
      <dgm:spPr/>
    </dgm:pt>
    <dgm:pt modelId="{265CEDFD-C341-45A5-93E8-211394CF2981}" type="sibTrans" cxnId="{6AFF0008-731F-4CF6-9E7E-EC10FCA3B9BE}">
      <dgm:prSet/>
      <dgm:spPr/>
    </dgm:pt>
    <dgm:pt modelId="{28C59E73-BA61-49FD-95A3-42B37898C973}">
      <dgm:prSet custT="1"/>
      <dgm:spPr/>
      <dgm:t>
        <a:bodyPr/>
        <a:lstStyle/>
        <a:p>
          <a:pPr rtl="0"/>
          <a:r>
            <a:rPr lang="en-US" sz="2000" dirty="0" smtClean="0"/>
            <a:t>Employee’s share of premium for self-only coverage for lowest cost employer plan is not Affordable</a:t>
          </a:r>
          <a:endParaRPr lang="en-US" sz="2000" dirty="0"/>
        </a:p>
      </dgm:t>
    </dgm:pt>
    <dgm:pt modelId="{5C097E13-A373-40B6-84A6-B6D66D6225F3}" type="parTrans" cxnId="{79CD3CC1-16E4-41E0-B35C-2740C008AFF7}">
      <dgm:prSet/>
      <dgm:spPr/>
    </dgm:pt>
    <dgm:pt modelId="{97511A37-6799-4680-BDED-16E0E1E3D9A0}" type="sibTrans" cxnId="{79CD3CC1-16E4-41E0-B35C-2740C008AFF7}">
      <dgm:prSet/>
      <dgm:spPr/>
    </dgm:pt>
    <dgm:pt modelId="{F5D54A7A-2899-412B-A57C-4143E17ADAB7}">
      <dgm:prSet custT="1"/>
      <dgm:spPr/>
      <dgm:t>
        <a:bodyPr/>
        <a:lstStyle/>
        <a:p>
          <a:pPr rtl="0"/>
          <a:r>
            <a:rPr lang="en-US" sz="2000" dirty="0" smtClean="0"/>
            <a:t>Below 400% of FPL</a:t>
          </a:r>
          <a:endParaRPr lang="en-US" sz="2000" dirty="0"/>
        </a:p>
      </dgm:t>
    </dgm:pt>
    <dgm:pt modelId="{15FC9D3F-AE41-46B0-85F7-AD61859EB411}" type="parTrans" cxnId="{3297EC3E-8F3D-43DE-BE97-96060B7C671A}">
      <dgm:prSet/>
      <dgm:spPr/>
    </dgm:pt>
    <dgm:pt modelId="{DFBAB31A-408A-468B-86D7-0913B4B1E3B0}" type="sibTrans" cxnId="{3297EC3E-8F3D-43DE-BE97-96060B7C671A}">
      <dgm:prSet/>
      <dgm:spPr/>
    </dgm:pt>
    <dgm:pt modelId="{53622952-37E9-4B8C-A7F3-E9F68E412095}" type="pres">
      <dgm:prSet presAssocID="{E7FB3900-5ABF-4EA5-84F4-877642EA3F8E}" presName="Name0" presStyleCnt="0">
        <dgm:presLayoutVars>
          <dgm:dir/>
          <dgm:animLvl val="lvl"/>
          <dgm:resizeHandles val="exact"/>
        </dgm:presLayoutVars>
      </dgm:prSet>
      <dgm:spPr/>
      <dgm:t>
        <a:bodyPr/>
        <a:lstStyle/>
        <a:p>
          <a:endParaRPr lang="en-US"/>
        </a:p>
      </dgm:t>
    </dgm:pt>
    <dgm:pt modelId="{82E5C99A-DD0E-4BB4-AD9B-7691D1DB67F5}" type="pres">
      <dgm:prSet presAssocID="{8731DC8C-A461-4D3F-BD80-9A8A8C325ECE}" presName="linNode" presStyleCnt="0"/>
      <dgm:spPr/>
    </dgm:pt>
    <dgm:pt modelId="{4A50CCB8-2499-4CE7-8086-891944C70C77}" type="pres">
      <dgm:prSet presAssocID="{8731DC8C-A461-4D3F-BD80-9A8A8C325ECE}" presName="parentText" presStyleLbl="node1" presStyleIdx="0" presStyleCnt="1">
        <dgm:presLayoutVars>
          <dgm:chMax val="1"/>
          <dgm:bulletEnabled val="1"/>
        </dgm:presLayoutVars>
      </dgm:prSet>
      <dgm:spPr/>
      <dgm:t>
        <a:bodyPr/>
        <a:lstStyle/>
        <a:p>
          <a:endParaRPr lang="en-US"/>
        </a:p>
      </dgm:t>
    </dgm:pt>
    <dgm:pt modelId="{7A3CF090-0653-4E9F-A102-75A3192BE7B6}" type="pres">
      <dgm:prSet presAssocID="{8731DC8C-A461-4D3F-BD80-9A8A8C325ECE}" presName="descendantText" presStyleLbl="alignAccFollowNode1" presStyleIdx="0" presStyleCnt="1" custScaleY="108157">
        <dgm:presLayoutVars>
          <dgm:bulletEnabled val="1"/>
        </dgm:presLayoutVars>
      </dgm:prSet>
      <dgm:spPr/>
      <dgm:t>
        <a:bodyPr/>
        <a:lstStyle/>
        <a:p>
          <a:endParaRPr lang="en-US"/>
        </a:p>
      </dgm:t>
    </dgm:pt>
  </dgm:ptLst>
  <dgm:cxnLst>
    <dgm:cxn modelId="{587EA9E5-242D-4EED-9302-E3B9E9BCBEDC}" srcId="{5DCDE810-E378-4568-A2AA-803D4526463E}" destId="{CA9652D8-5A41-432C-9B59-FF0AB73C2B29}" srcOrd="1" destOrd="0" parTransId="{5BA70ED5-AD14-445C-B14F-992E83BFD793}" sibTransId="{FF53F2BC-68AF-498C-98FA-11D06D684128}"/>
    <dgm:cxn modelId="{3297EC3E-8F3D-43DE-BE97-96060B7C671A}" srcId="{5DCDE810-E378-4568-A2AA-803D4526463E}" destId="{F5D54A7A-2899-412B-A57C-4143E17ADAB7}" srcOrd="0" destOrd="0" parTransId="{15FC9D3F-AE41-46B0-85F7-AD61859EB411}" sibTransId="{DFBAB31A-408A-468B-86D7-0913B4B1E3B0}"/>
    <dgm:cxn modelId="{E7A9B852-8821-457D-A741-AD0E1ACA65DC}" type="presOf" srcId="{8731DC8C-A461-4D3F-BD80-9A8A8C325ECE}" destId="{4A50CCB8-2499-4CE7-8086-891944C70C77}" srcOrd="0" destOrd="0" presId="urn:microsoft.com/office/officeart/2005/8/layout/vList5"/>
    <dgm:cxn modelId="{137FCC31-CA36-4A40-9B73-23A7F5DE0A6A}" srcId="{8731DC8C-A461-4D3F-BD80-9A8A8C325ECE}" destId="{5DCDE810-E378-4568-A2AA-803D4526463E}" srcOrd="0" destOrd="0" parTransId="{9A5F8E9F-6EDF-4EB9-838E-5CA892DD7694}" sibTransId="{10B4B002-DE18-404B-8B08-814A4D130CF3}"/>
    <dgm:cxn modelId="{6AFF0008-731F-4CF6-9E7E-EC10FCA3B9BE}" srcId="{5DCDE810-E378-4568-A2AA-803D4526463E}" destId="{49D14AAD-5993-472F-B510-624ED1CF2CA3}" srcOrd="2" destOrd="0" parTransId="{768D7ACE-6B38-4C96-AE62-817CB8760369}" sibTransId="{265CEDFD-C341-45A5-93E8-211394CF2981}"/>
    <dgm:cxn modelId="{E347758C-6E30-4642-8C37-5E2B1C59A013}" type="presOf" srcId="{49D14AAD-5993-472F-B510-624ED1CF2CA3}" destId="{7A3CF090-0653-4E9F-A102-75A3192BE7B6}" srcOrd="0" destOrd="3" presId="urn:microsoft.com/office/officeart/2005/8/layout/vList5"/>
    <dgm:cxn modelId="{93D14038-F193-4172-89A4-E413E7EF8607}" type="presOf" srcId="{CA9652D8-5A41-432C-9B59-FF0AB73C2B29}" destId="{7A3CF090-0653-4E9F-A102-75A3192BE7B6}" srcOrd="0" destOrd="2" presId="urn:microsoft.com/office/officeart/2005/8/layout/vList5"/>
    <dgm:cxn modelId="{18FA6B8D-1E3D-497B-925E-615DB846B7A7}" type="presOf" srcId="{F5D54A7A-2899-412B-A57C-4143E17ADAB7}" destId="{7A3CF090-0653-4E9F-A102-75A3192BE7B6}" srcOrd="0" destOrd="1" presId="urn:microsoft.com/office/officeart/2005/8/layout/vList5"/>
    <dgm:cxn modelId="{79CD3CC1-16E4-41E0-B35C-2740C008AFF7}" srcId="{5DCDE810-E378-4568-A2AA-803D4526463E}" destId="{28C59E73-BA61-49FD-95A3-42B37898C973}" srcOrd="3" destOrd="0" parTransId="{5C097E13-A373-40B6-84A6-B6D66D6225F3}" sibTransId="{97511A37-6799-4680-BDED-16E0E1E3D9A0}"/>
    <dgm:cxn modelId="{C230C585-1E8A-4729-82E8-8C8761C12658}" srcId="{E7FB3900-5ABF-4EA5-84F4-877642EA3F8E}" destId="{8731DC8C-A461-4D3F-BD80-9A8A8C325ECE}" srcOrd="0" destOrd="0" parTransId="{9FFA01F9-EF4E-4DC8-BB46-11E118A46802}" sibTransId="{1ADE949C-9EBE-4C28-8AE3-5F06F938EF5C}"/>
    <dgm:cxn modelId="{139C187F-F14C-49AD-962A-484B8197A94C}" type="presOf" srcId="{E7FB3900-5ABF-4EA5-84F4-877642EA3F8E}" destId="{53622952-37E9-4B8C-A7F3-E9F68E412095}" srcOrd="0" destOrd="0" presId="urn:microsoft.com/office/officeart/2005/8/layout/vList5"/>
    <dgm:cxn modelId="{EBFCEAC8-119F-4CF7-B54A-3D75D67E79D5}" type="presOf" srcId="{28C59E73-BA61-49FD-95A3-42B37898C973}" destId="{7A3CF090-0653-4E9F-A102-75A3192BE7B6}" srcOrd="0" destOrd="4" presId="urn:microsoft.com/office/officeart/2005/8/layout/vList5"/>
    <dgm:cxn modelId="{3908147A-3211-467D-BD96-5ECF0F283F04}" type="presOf" srcId="{5DCDE810-E378-4568-A2AA-803D4526463E}" destId="{7A3CF090-0653-4E9F-A102-75A3192BE7B6}" srcOrd="0" destOrd="0" presId="urn:microsoft.com/office/officeart/2005/8/layout/vList5"/>
    <dgm:cxn modelId="{649AC4EB-D775-435A-81C5-FC625D4792C9}" type="presParOf" srcId="{53622952-37E9-4B8C-A7F3-E9F68E412095}" destId="{82E5C99A-DD0E-4BB4-AD9B-7691D1DB67F5}" srcOrd="0" destOrd="0" presId="urn:microsoft.com/office/officeart/2005/8/layout/vList5"/>
    <dgm:cxn modelId="{63AFBB6A-1215-4200-B756-31C8856C81E8}" type="presParOf" srcId="{82E5C99A-DD0E-4BB4-AD9B-7691D1DB67F5}" destId="{4A50CCB8-2499-4CE7-8086-891944C70C77}" srcOrd="0" destOrd="0" presId="urn:microsoft.com/office/officeart/2005/8/layout/vList5"/>
    <dgm:cxn modelId="{5508F77A-3AEB-4049-9244-271EBB301948}" type="presParOf" srcId="{82E5C99A-DD0E-4BB4-AD9B-7691D1DB67F5}" destId="{7A3CF090-0653-4E9F-A102-75A3192BE7B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7FB3900-5ABF-4EA5-84F4-877642EA3F8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DCDE810-E378-4568-A2AA-803D4526463E}">
      <dgm:prSet custT="1"/>
      <dgm:spPr/>
      <dgm:t>
        <a:bodyPr/>
        <a:lstStyle/>
        <a:p>
          <a:pPr rtl="0"/>
          <a:r>
            <a:rPr lang="en-US" sz="2000" dirty="0" smtClean="0"/>
            <a:t>Plan’s share of the total allowed cost of benefits provided under the plan is at least 60%</a:t>
          </a:r>
          <a:endParaRPr lang="en-US" sz="2000" dirty="0"/>
        </a:p>
      </dgm:t>
    </dgm:pt>
    <dgm:pt modelId="{9A5F8E9F-6EDF-4EB9-838E-5CA892DD7694}" type="parTrans" cxnId="{137FCC31-CA36-4A40-9B73-23A7F5DE0A6A}">
      <dgm:prSet/>
      <dgm:spPr/>
      <dgm:t>
        <a:bodyPr/>
        <a:lstStyle/>
        <a:p>
          <a:endParaRPr lang="en-US"/>
        </a:p>
      </dgm:t>
    </dgm:pt>
    <dgm:pt modelId="{10B4B002-DE18-404B-8B08-814A4D130CF3}" type="sibTrans" cxnId="{137FCC31-CA36-4A40-9B73-23A7F5DE0A6A}">
      <dgm:prSet/>
      <dgm:spPr/>
      <dgm:t>
        <a:bodyPr/>
        <a:lstStyle/>
        <a:p>
          <a:endParaRPr lang="en-US"/>
        </a:p>
      </dgm:t>
    </dgm:pt>
    <dgm:pt modelId="{BEDA5551-5A7C-4A4E-A026-E659D29B2B6D}">
      <dgm:prSet custT="1"/>
      <dgm:spPr/>
      <dgm:t>
        <a:bodyPr/>
        <a:lstStyle/>
        <a:p>
          <a:pPr rtl="0"/>
          <a:r>
            <a:rPr lang="en-US" sz="3500" dirty="0" smtClean="0"/>
            <a:t>Is coverage of “minimum value”?</a:t>
          </a:r>
          <a:endParaRPr lang="en-US" sz="3500" dirty="0"/>
        </a:p>
      </dgm:t>
    </dgm:pt>
    <dgm:pt modelId="{9DE9B345-1183-4351-9124-D4674B95DBC8}" type="parTrans" cxnId="{07587195-89EF-4EC7-92E3-8A350BC1DCDA}">
      <dgm:prSet/>
      <dgm:spPr/>
      <dgm:t>
        <a:bodyPr/>
        <a:lstStyle/>
        <a:p>
          <a:endParaRPr lang="en-US"/>
        </a:p>
      </dgm:t>
    </dgm:pt>
    <dgm:pt modelId="{DAB196BB-BB20-4123-B8E5-6F5F0850013D}" type="sibTrans" cxnId="{07587195-89EF-4EC7-92E3-8A350BC1DCDA}">
      <dgm:prSet/>
      <dgm:spPr/>
      <dgm:t>
        <a:bodyPr/>
        <a:lstStyle/>
        <a:p>
          <a:endParaRPr lang="en-US"/>
        </a:p>
      </dgm:t>
    </dgm:pt>
    <dgm:pt modelId="{E27DAFEC-F099-43F6-AD34-2257DCBB8F23}">
      <dgm:prSet custT="1"/>
      <dgm:spPr/>
      <dgm:t>
        <a:bodyPr/>
        <a:lstStyle/>
        <a:p>
          <a:pPr rtl="0"/>
          <a:r>
            <a:rPr lang="en-US" sz="2000" dirty="0" smtClean="0"/>
            <a:t>A standard minimum value calculator will be made available to employers</a:t>
          </a:r>
          <a:endParaRPr lang="en-US" sz="2000" dirty="0"/>
        </a:p>
      </dgm:t>
    </dgm:pt>
    <dgm:pt modelId="{D9BB9103-EF10-44D4-8590-8C873EAD4AFB}" type="parTrans" cxnId="{036B200A-E277-4DAE-9CC0-BAAFDCCC2723}">
      <dgm:prSet/>
      <dgm:spPr/>
      <dgm:t>
        <a:bodyPr/>
        <a:lstStyle/>
        <a:p>
          <a:endParaRPr lang="en-US"/>
        </a:p>
      </dgm:t>
    </dgm:pt>
    <dgm:pt modelId="{DD73D0A3-2E4A-4917-9DE6-7624B6BF7B0E}" type="sibTrans" cxnId="{036B200A-E277-4DAE-9CC0-BAAFDCCC2723}">
      <dgm:prSet/>
      <dgm:spPr/>
      <dgm:t>
        <a:bodyPr/>
        <a:lstStyle/>
        <a:p>
          <a:endParaRPr lang="en-US"/>
        </a:p>
      </dgm:t>
    </dgm:pt>
    <dgm:pt modelId="{53622952-37E9-4B8C-A7F3-E9F68E412095}" type="pres">
      <dgm:prSet presAssocID="{E7FB3900-5ABF-4EA5-84F4-877642EA3F8E}" presName="Name0" presStyleCnt="0">
        <dgm:presLayoutVars>
          <dgm:dir/>
          <dgm:animLvl val="lvl"/>
          <dgm:resizeHandles val="exact"/>
        </dgm:presLayoutVars>
      </dgm:prSet>
      <dgm:spPr/>
      <dgm:t>
        <a:bodyPr/>
        <a:lstStyle/>
        <a:p>
          <a:endParaRPr lang="en-US"/>
        </a:p>
      </dgm:t>
    </dgm:pt>
    <dgm:pt modelId="{FF3B6288-DE94-4302-BC10-BEB3E1C685BA}" type="pres">
      <dgm:prSet presAssocID="{BEDA5551-5A7C-4A4E-A026-E659D29B2B6D}" presName="linNode" presStyleCnt="0"/>
      <dgm:spPr/>
    </dgm:pt>
    <dgm:pt modelId="{3C27B645-D5B4-406D-BB71-0376EC5F93F0}" type="pres">
      <dgm:prSet presAssocID="{BEDA5551-5A7C-4A4E-A026-E659D29B2B6D}" presName="parentText" presStyleLbl="node1" presStyleIdx="0" presStyleCnt="1">
        <dgm:presLayoutVars>
          <dgm:chMax val="1"/>
          <dgm:bulletEnabled val="1"/>
        </dgm:presLayoutVars>
      </dgm:prSet>
      <dgm:spPr/>
      <dgm:t>
        <a:bodyPr/>
        <a:lstStyle/>
        <a:p>
          <a:endParaRPr lang="en-US"/>
        </a:p>
      </dgm:t>
    </dgm:pt>
    <dgm:pt modelId="{F7EF3C0E-3FB9-401E-9F8E-C83972723A2D}" type="pres">
      <dgm:prSet presAssocID="{BEDA5551-5A7C-4A4E-A026-E659D29B2B6D}" presName="descendantText" presStyleLbl="alignAccFollowNode1" presStyleIdx="0" presStyleCnt="1" custScaleY="98077">
        <dgm:presLayoutVars>
          <dgm:bulletEnabled val="1"/>
        </dgm:presLayoutVars>
      </dgm:prSet>
      <dgm:spPr/>
      <dgm:t>
        <a:bodyPr/>
        <a:lstStyle/>
        <a:p>
          <a:endParaRPr lang="en-US"/>
        </a:p>
      </dgm:t>
    </dgm:pt>
  </dgm:ptLst>
  <dgm:cxnLst>
    <dgm:cxn modelId="{08FA2D1A-60E4-4A7E-B1A0-A5DC57277BC6}" type="presOf" srcId="{5DCDE810-E378-4568-A2AA-803D4526463E}" destId="{F7EF3C0E-3FB9-401E-9F8E-C83972723A2D}" srcOrd="0" destOrd="0" presId="urn:microsoft.com/office/officeart/2005/8/layout/vList5"/>
    <dgm:cxn modelId="{07587195-89EF-4EC7-92E3-8A350BC1DCDA}" srcId="{E7FB3900-5ABF-4EA5-84F4-877642EA3F8E}" destId="{BEDA5551-5A7C-4A4E-A026-E659D29B2B6D}" srcOrd="0" destOrd="0" parTransId="{9DE9B345-1183-4351-9124-D4674B95DBC8}" sibTransId="{DAB196BB-BB20-4123-B8E5-6F5F0850013D}"/>
    <dgm:cxn modelId="{F23A6E7E-FB1C-4882-A0EE-4BF1CA34801C}" type="presOf" srcId="{E27DAFEC-F099-43F6-AD34-2257DCBB8F23}" destId="{F7EF3C0E-3FB9-401E-9F8E-C83972723A2D}" srcOrd="0" destOrd="1" presId="urn:microsoft.com/office/officeart/2005/8/layout/vList5"/>
    <dgm:cxn modelId="{92AC2B0B-101E-440B-99F2-8F8DE6BBF8BF}" type="presOf" srcId="{BEDA5551-5A7C-4A4E-A026-E659D29B2B6D}" destId="{3C27B645-D5B4-406D-BB71-0376EC5F93F0}" srcOrd="0" destOrd="0" presId="urn:microsoft.com/office/officeart/2005/8/layout/vList5"/>
    <dgm:cxn modelId="{137FCC31-CA36-4A40-9B73-23A7F5DE0A6A}" srcId="{BEDA5551-5A7C-4A4E-A026-E659D29B2B6D}" destId="{5DCDE810-E378-4568-A2AA-803D4526463E}" srcOrd="0" destOrd="0" parTransId="{9A5F8E9F-6EDF-4EB9-838E-5CA892DD7694}" sibTransId="{10B4B002-DE18-404B-8B08-814A4D130CF3}"/>
    <dgm:cxn modelId="{036B200A-E277-4DAE-9CC0-BAAFDCCC2723}" srcId="{BEDA5551-5A7C-4A4E-A026-E659D29B2B6D}" destId="{E27DAFEC-F099-43F6-AD34-2257DCBB8F23}" srcOrd="1" destOrd="0" parTransId="{D9BB9103-EF10-44D4-8590-8C873EAD4AFB}" sibTransId="{DD73D0A3-2E4A-4917-9DE6-7624B6BF7B0E}"/>
    <dgm:cxn modelId="{6F0ADF98-1A42-45B8-A30A-F90913E4A9E9}" type="presOf" srcId="{E7FB3900-5ABF-4EA5-84F4-877642EA3F8E}" destId="{53622952-37E9-4B8C-A7F3-E9F68E412095}" srcOrd="0" destOrd="0" presId="urn:microsoft.com/office/officeart/2005/8/layout/vList5"/>
    <dgm:cxn modelId="{38820317-FDCA-407B-B957-B690C052F9FE}" type="presParOf" srcId="{53622952-37E9-4B8C-A7F3-E9F68E412095}" destId="{FF3B6288-DE94-4302-BC10-BEB3E1C685BA}" srcOrd="0" destOrd="0" presId="urn:microsoft.com/office/officeart/2005/8/layout/vList5"/>
    <dgm:cxn modelId="{A9843D7A-450D-492F-AC86-3CF704D00F52}" type="presParOf" srcId="{FF3B6288-DE94-4302-BC10-BEB3E1C685BA}" destId="{3C27B645-D5B4-406D-BB71-0376EC5F93F0}" srcOrd="0" destOrd="0" presId="urn:microsoft.com/office/officeart/2005/8/layout/vList5"/>
    <dgm:cxn modelId="{5898AD4E-F7BB-45E3-9C8B-104B9C15837E}" type="presParOf" srcId="{FF3B6288-DE94-4302-BC10-BEB3E1C685BA}" destId="{F7EF3C0E-3FB9-401E-9F8E-C83972723A2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7FB3900-5ABF-4EA5-84F4-877642EA3F8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8731DC8C-A461-4D3F-BD80-9A8A8C325ECE}">
      <dgm:prSet/>
      <dgm:spPr/>
      <dgm:t>
        <a:bodyPr/>
        <a:lstStyle/>
        <a:p>
          <a:pPr rtl="0"/>
          <a:r>
            <a:rPr lang="en-US" dirty="0" smtClean="0"/>
            <a:t>Is MEC affordable?</a:t>
          </a:r>
          <a:endParaRPr lang="en-US" dirty="0"/>
        </a:p>
      </dgm:t>
    </dgm:pt>
    <dgm:pt modelId="{9FFA01F9-EF4E-4DC8-BB46-11E118A46802}" type="parTrans" cxnId="{C230C585-1E8A-4729-82E8-8C8761C12658}">
      <dgm:prSet/>
      <dgm:spPr/>
      <dgm:t>
        <a:bodyPr/>
        <a:lstStyle/>
        <a:p>
          <a:endParaRPr lang="en-US"/>
        </a:p>
      </dgm:t>
    </dgm:pt>
    <dgm:pt modelId="{1ADE949C-9EBE-4C28-8AE3-5F06F938EF5C}" type="sibTrans" cxnId="{C230C585-1E8A-4729-82E8-8C8761C12658}">
      <dgm:prSet/>
      <dgm:spPr/>
      <dgm:t>
        <a:bodyPr/>
        <a:lstStyle/>
        <a:p>
          <a:endParaRPr lang="en-US"/>
        </a:p>
      </dgm:t>
    </dgm:pt>
    <dgm:pt modelId="{5DCDE810-E378-4568-A2AA-803D4526463E}">
      <dgm:prSet custT="1"/>
      <dgm:spPr/>
      <dgm:t>
        <a:bodyPr/>
        <a:lstStyle/>
        <a:p>
          <a:pPr rtl="0"/>
          <a:r>
            <a:rPr lang="en-US" sz="2000" dirty="0" smtClean="0"/>
            <a:t>Employee’s contribution for self-only coverage for the lowest cost plan offered does not exceed 9.5% of the employee’s household income</a:t>
          </a:r>
          <a:endParaRPr lang="en-US" sz="2000" dirty="0"/>
        </a:p>
      </dgm:t>
    </dgm:pt>
    <dgm:pt modelId="{9A5F8E9F-6EDF-4EB9-838E-5CA892DD7694}" type="parTrans" cxnId="{137FCC31-CA36-4A40-9B73-23A7F5DE0A6A}">
      <dgm:prSet/>
      <dgm:spPr/>
      <dgm:t>
        <a:bodyPr/>
        <a:lstStyle/>
        <a:p>
          <a:endParaRPr lang="en-US"/>
        </a:p>
      </dgm:t>
    </dgm:pt>
    <dgm:pt modelId="{10B4B002-DE18-404B-8B08-814A4D130CF3}" type="sibTrans" cxnId="{137FCC31-CA36-4A40-9B73-23A7F5DE0A6A}">
      <dgm:prSet/>
      <dgm:spPr/>
      <dgm:t>
        <a:bodyPr/>
        <a:lstStyle/>
        <a:p>
          <a:endParaRPr lang="en-US"/>
        </a:p>
      </dgm:t>
    </dgm:pt>
    <dgm:pt modelId="{2A39C86C-DFE0-4CA5-AD0C-7645A3406620}">
      <dgm:prSet custT="1"/>
      <dgm:spPr/>
      <dgm:t>
        <a:bodyPr/>
        <a:lstStyle/>
        <a:p>
          <a:pPr rtl="0"/>
          <a:r>
            <a:rPr lang="en-US" sz="2000" dirty="0" smtClean="0"/>
            <a:t>Safe Harbor allows employer to calculate based upon employee’s W2 wages (Box 1)</a:t>
          </a:r>
          <a:endParaRPr lang="en-US" sz="2000" dirty="0"/>
        </a:p>
      </dgm:t>
    </dgm:pt>
    <dgm:pt modelId="{CDA32E76-AE9E-4D7C-AA1D-4B52A9D82293}" type="parTrans" cxnId="{909B8F5D-E436-4AE7-91B0-EBA430D23503}">
      <dgm:prSet/>
      <dgm:spPr/>
    </dgm:pt>
    <dgm:pt modelId="{1D51D7CC-0B5E-47DB-857F-B510FF14F652}" type="sibTrans" cxnId="{909B8F5D-E436-4AE7-91B0-EBA430D23503}">
      <dgm:prSet/>
      <dgm:spPr/>
    </dgm:pt>
    <dgm:pt modelId="{435C15AE-A783-4AF6-8BF5-AD97EE1F6FF7}">
      <dgm:prSet custT="1"/>
      <dgm:spPr/>
      <dgm:t>
        <a:bodyPr/>
        <a:lstStyle/>
        <a:p>
          <a:pPr rtl="0"/>
          <a:r>
            <a:rPr lang="en-US" sz="2000" dirty="0" smtClean="0"/>
            <a:t>Alternate Safe Harbors are also available – based on rate of pay for hourly employees (monthly wage) or Federal Poverty Level</a:t>
          </a:r>
          <a:endParaRPr lang="en-US" sz="2000" dirty="0"/>
        </a:p>
      </dgm:t>
    </dgm:pt>
    <dgm:pt modelId="{1F15C597-1541-4ABF-9A2B-AB58CBD427E6}" type="parTrans" cxnId="{304CB7EA-D98E-488C-A8CF-2FD9B53029C3}">
      <dgm:prSet/>
      <dgm:spPr/>
    </dgm:pt>
    <dgm:pt modelId="{0654AB23-7FAE-493D-9F5E-629E04655579}" type="sibTrans" cxnId="{304CB7EA-D98E-488C-A8CF-2FD9B53029C3}">
      <dgm:prSet/>
      <dgm:spPr/>
    </dgm:pt>
    <dgm:pt modelId="{53622952-37E9-4B8C-A7F3-E9F68E412095}" type="pres">
      <dgm:prSet presAssocID="{E7FB3900-5ABF-4EA5-84F4-877642EA3F8E}" presName="Name0" presStyleCnt="0">
        <dgm:presLayoutVars>
          <dgm:dir/>
          <dgm:animLvl val="lvl"/>
          <dgm:resizeHandles val="exact"/>
        </dgm:presLayoutVars>
      </dgm:prSet>
      <dgm:spPr/>
      <dgm:t>
        <a:bodyPr/>
        <a:lstStyle/>
        <a:p>
          <a:endParaRPr lang="en-US"/>
        </a:p>
      </dgm:t>
    </dgm:pt>
    <dgm:pt modelId="{82E5C99A-DD0E-4BB4-AD9B-7691D1DB67F5}" type="pres">
      <dgm:prSet presAssocID="{8731DC8C-A461-4D3F-BD80-9A8A8C325ECE}" presName="linNode" presStyleCnt="0"/>
      <dgm:spPr/>
    </dgm:pt>
    <dgm:pt modelId="{4A50CCB8-2499-4CE7-8086-891944C70C77}" type="pres">
      <dgm:prSet presAssocID="{8731DC8C-A461-4D3F-BD80-9A8A8C325ECE}" presName="parentText" presStyleLbl="node1" presStyleIdx="0" presStyleCnt="1">
        <dgm:presLayoutVars>
          <dgm:chMax val="1"/>
          <dgm:bulletEnabled val="1"/>
        </dgm:presLayoutVars>
      </dgm:prSet>
      <dgm:spPr/>
      <dgm:t>
        <a:bodyPr/>
        <a:lstStyle/>
        <a:p>
          <a:endParaRPr lang="en-US"/>
        </a:p>
      </dgm:t>
    </dgm:pt>
    <dgm:pt modelId="{7A3CF090-0653-4E9F-A102-75A3192BE7B6}" type="pres">
      <dgm:prSet presAssocID="{8731DC8C-A461-4D3F-BD80-9A8A8C325ECE}" presName="descendantText" presStyleLbl="alignAccFollowNode1" presStyleIdx="0" presStyleCnt="1" custScaleY="108157">
        <dgm:presLayoutVars>
          <dgm:bulletEnabled val="1"/>
        </dgm:presLayoutVars>
      </dgm:prSet>
      <dgm:spPr/>
      <dgm:t>
        <a:bodyPr/>
        <a:lstStyle/>
        <a:p>
          <a:endParaRPr lang="en-US"/>
        </a:p>
      </dgm:t>
    </dgm:pt>
  </dgm:ptLst>
  <dgm:cxnLst>
    <dgm:cxn modelId="{137FCC31-CA36-4A40-9B73-23A7F5DE0A6A}" srcId="{8731DC8C-A461-4D3F-BD80-9A8A8C325ECE}" destId="{5DCDE810-E378-4568-A2AA-803D4526463E}" srcOrd="0" destOrd="0" parTransId="{9A5F8E9F-6EDF-4EB9-838E-5CA892DD7694}" sibTransId="{10B4B002-DE18-404B-8B08-814A4D130CF3}"/>
    <dgm:cxn modelId="{304CB7EA-D98E-488C-A8CF-2FD9B53029C3}" srcId="{8731DC8C-A461-4D3F-BD80-9A8A8C325ECE}" destId="{435C15AE-A783-4AF6-8BF5-AD97EE1F6FF7}" srcOrd="2" destOrd="0" parTransId="{1F15C597-1541-4ABF-9A2B-AB58CBD427E6}" sibTransId="{0654AB23-7FAE-493D-9F5E-629E04655579}"/>
    <dgm:cxn modelId="{6BB52EA0-DC85-42ED-A98B-91704E93298F}" type="presOf" srcId="{2A39C86C-DFE0-4CA5-AD0C-7645A3406620}" destId="{7A3CF090-0653-4E9F-A102-75A3192BE7B6}" srcOrd="0" destOrd="1" presId="urn:microsoft.com/office/officeart/2005/8/layout/vList5"/>
    <dgm:cxn modelId="{909B8F5D-E436-4AE7-91B0-EBA430D23503}" srcId="{8731DC8C-A461-4D3F-BD80-9A8A8C325ECE}" destId="{2A39C86C-DFE0-4CA5-AD0C-7645A3406620}" srcOrd="1" destOrd="0" parTransId="{CDA32E76-AE9E-4D7C-AA1D-4B52A9D82293}" sibTransId="{1D51D7CC-0B5E-47DB-857F-B510FF14F652}"/>
    <dgm:cxn modelId="{568E0B51-DC9A-4AD2-A6CA-B7138036FA1F}" type="presOf" srcId="{8731DC8C-A461-4D3F-BD80-9A8A8C325ECE}" destId="{4A50CCB8-2499-4CE7-8086-891944C70C77}" srcOrd="0" destOrd="0" presId="urn:microsoft.com/office/officeart/2005/8/layout/vList5"/>
    <dgm:cxn modelId="{1B7CC3C7-1615-4FAC-AC42-47C9DCF81F20}" type="presOf" srcId="{E7FB3900-5ABF-4EA5-84F4-877642EA3F8E}" destId="{53622952-37E9-4B8C-A7F3-E9F68E412095}" srcOrd="0" destOrd="0" presId="urn:microsoft.com/office/officeart/2005/8/layout/vList5"/>
    <dgm:cxn modelId="{C230C585-1E8A-4729-82E8-8C8761C12658}" srcId="{E7FB3900-5ABF-4EA5-84F4-877642EA3F8E}" destId="{8731DC8C-A461-4D3F-BD80-9A8A8C325ECE}" srcOrd="0" destOrd="0" parTransId="{9FFA01F9-EF4E-4DC8-BB46-11E118A46802}" sibTransId="{1ADE949C-9EBE-4C28-8AE3-5F06F938EF5C}"/>
    <dgm:cxn modelId="{CF75980C-0A03-4E1C-BCF1-1F38FA310BD4}" type="presOf" srcId="{5DCDE810-E378-4568-A2AA-803D4526463E}" destId="{7A3CF090-0653-4E9F-A102-75A3192BE7B6}" srcOrd="0" destOrd="0" presId="urn:microsoft.com/office/officeart/2005/8/layout/vList5"/>
    <dgm:cxn modelId="{03D73A49-7EC3-44E2-867A-98E28C9B4AD5}" type="presOf" srcId="{435C15AE-A783-4AF6-8BF5-AD97EE1F6FF7}" destId="{7A3CF090-0653-4E9F-A102-75A3192BE7B6}" srcOrd="0" destOrd="2" presId="urn:microsoft.com/office/officeart/2005/8/layout/vList5"/>
    <dgm:cxn modelId="{410D03D2-5F61-4FC0-936E-09883022304D}" type="presParOf" srcId="{53622952-37E9-4B8C-A7F3-E9F68E412095}" destId="{82E5C99A-DD0E-4BB4-AD9B-7691D1DB67F5}" srcOrd="0" destOrd="0" presId="urn:microsoft.com/office/officeart/2005/8/layout/vList5"/>
    <dgm:cxn modelId="{261208BA-D493-49ED-9862-97FC84D5439A}" type="presParOf" srcId="{82E5C99A-DD0E-4BB4-AD9B-7691D1DB67F5}" destId="{4A50CCB8-2499-4CE7-8086-891944C70C77}" srcOrd="0" destOrd="0" presId="urn:microsoft.com/office/officeart/2005/8/layout/vList5"/>
    <dgm:cxn modelId="{D07FF018-B90B-4647-B50F-29E5F0A18DD7}" type="presParOf" srcId="{82E5C99A-DD0E-4BB4-AD9B-7691D1DB67F5}" destId="{7A3CF090-0653-4E9F-A102-75A3192BE7B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a:defRPr sz="1200"/>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a:defRPr sz="1200"/>
            </a:lvl1pPr>
          </a:lstStyle>
          <a:p>
            <a:pPr>
              <a:defRPr/>
            </a:pPr>
            <a:fld id="{088174DF-CC04-456A-B2E5-26C2E56D8551}" type="datetimeFigureOut">
              <a:rPr lang="en-US"/>
              <a:pPr>
                <a:defRPr/>
              </a:pPr>
              <a:t>1/21/2013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a:defRPr sz="1200"/>
            </a:lvl1pPr>
          </a:lstStyle>
          <a:p>
            <a:pPr>
              <a:defRPr/>
            </a:pPr>
            <a:fld id="{D34AE3B0-B765-4757-9BB7-457750D9B74A}" type="slidenum">
              <a:rPr lang="en-US"/>
              <a:pPr>
                <a:defRPr/>
              </a:pPr>
              <a:t>‹#›</a:t>
            </a:fld>
            <a:endParaRPr lang="en-US" dirty="0"/>
          </a:p>
        </p:txBody>
      </p:sp>
    </p:spTree>
    <p:extLst>
      <p:ext uri="{BB962C8B-B14F-4D97-AF65-F5344CB8AC3E}">
        <p14:creationId xmlns:p14="http://schemas.microsoft.com/office/powerpoint/2010/main" val="9529097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Deductible &amp; OOP limits</a:t>
            </a:r>
            <a:r>
              <a:rPr lang="en-US" baseline="0" dirty="0" smtClean="0"/>
              <a:t> will increase annually</a:t>
            </a:r>
          </a:p>
          <a:p>
            <a:r>
              <a:rPr lang="en-US" baseline="0" dirty="0" smtClean="0"/>
              <a:t>Deductible limits can be increased if necessary to meet AV requirements</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Exceptions: affordability (&gt;8%</a:t>
            </a:r>
            <a:r>
              <a:rPr lang="en-US" baseline="0" dirty="0" smtClean="0"/>
              <a:t> household income for insurance), religious beliefs, incarceration, undocumented immigrant</a:t>
            </a:r>
          </a:p>
          <a:p>
            <a:r>
              <a:rPr lang="en-US" baseline="0" dirty="0" smtClean="0"/>
              <a:t>Penalty: $95/year/adult + $48/year for child up to $285/family or 1% of income (whichever is greater) for 2014 increasing to greater of $975/family or 2% in 2015 and greater of $2085/family or 2.5% in 2016 and beyond.  Prorated for # months w/o coverage.</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12</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400% FPL is approx. $92k for a family of 4</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Applies whether eligible employee is full-time or not</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17</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Effective</a:t>
            </a:r>
            <a:r>
              <a:rPr lang="en-US" baseline="0" dirty="0" smtClean="0"/>
              <a:t> 1/1/14, but safe harbor applies to “fiscal year” plans (e.g. a plan year begins other than on January 1)</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18</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19</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you need to count hours of</a:t>
            </a:r>
            <a:r>
              <a:rPr lang="en-US" baseline="0" dirty="0" smtClean="0"/>
              <a:t> service, not hours worked . . . </a:t>
            </a:r>
            <a:r>
              <a:rPr lang="en-US" baseline="0" dirty="0" err="1" smtClean="0"/>
              <a:t>E.g</a:t>
            </a:r>
            <a:r>
              <a:rPr lang="en-US" baseline="0" dirty="0" smtClean="0"/>
              <a:t> include all time for which the employee is entitled to payment (holiday, vacation, sick time, jury duty, military leave, paid leave)</a:t>
            </a:r>
          </a:p>
          <a:p>
            <a:endParaRPr lang="en-US" baseline="0" dirty="0" smtClean="0"/>
          </a:p>
          <a:p>
            <a:pPr lvl="0"/>
            <a:r>
              <a:rPr lang="en-US" sz="1200" dirty="0" smtClean="0"/>
              <a:t>Each hour for which the employee is paid is counted – including paid time off (vacation, sick time, jury duty, etc.)</a:t>
            </a:r>
          </a:p>
          <a:p>
            <a:pPr lvl="0"/>
            <a:r>
              <a:rPr lang="en-US" sz="1200" dirty="0" smtClean="0"/>
              <a:t>For hourly employees, use actual hours worked</a:t>
            </a:r>
          </a:p>
          <a:p>
            <a:pPr lvl="0"/>
            <a:r>
              <a:rPr lang="en-US" sz="1200" dirty="0" smtClean="0"/>
              <a:t>For non-hourly employees, use equivalency test</a:t>
            </a:r>
          </a:p>
          <a:p>
            <a:endParaRPr lang="en-US" baseline="0" dirty="0" smtClean="0"/>
          </a:p>
          <a:p>
            <a:endParaRPr lang="en-US" baseline="0" dirty="0" smtClean="0"/>
          </a:p>
          <a:p>
            <a:r>
              <a:rPr lang="en-US" baseline="0" dirty="0" smtClean="0"/>
              <a:t>“Controlled Group” rules</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20</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a:t>
            </a:r>
          </a:p>
          <a:p>
            <a:r>
              <a:rPr lang="en-US" dirty="0" smtClean="0"/>
              <a:t>The</a:t>
            </a:r>
            <a:r>
              <a:rPr lang="en-US" baseline="0" dirty="0" smtClean="0"/>
              <a:t> “look back </a:t>
            </a:r>
            <a:r>
              <a:rPr lang="en-US" dirty="0" smtClean="0"/>
              <a:t>method” is used solely for determination</a:t>
            </a:r>
            <a:r>
              <a:rPr lang="en-US" baseline="0" dirty="0" smtClean="0"/>
              <a:t> of number of full-time employees for calculating the tax penalty, and not to determine if employer is a Large Employer subject to the statute.</a:t>
            </a:r>
            <a:endParaRPr lang="en-US" dirty="0" smtClean="0"/>
          </a:p>
          <a:p>
            <a:endParaRPr lang="en-US" sz="1200" dirty="0" smtClean="0"/>
          </a:p>
          <a:p>
            <a:r>
              <a:rPr lang="en-US" sz="1200" dirty="0" smtClean="0"/>
              <a:t>The employer</a:t>
            </a:r>
            <a:r>
              <a:rPr lang="en-US" sz="1200" baseline="0" dirty="0" smtClean="0"/>
              <a:t> determines the length and timing of the “measurement period” but this d</a:t>
            </a:r>
            <a:r>
              <a:rPr lang="en-US" dirty="0" smtClean="0"/>
              <a:t>etermination must be made on a uniform and consistent basis for all employees in the same category.</a:t>
            </a:r>
            <a:endParaRPr lang="en-US" sz="1200" baseline="0" dirty="0" smtClean="0"/>
          </a:p>
          <a:p>
            <a:endParaRPr lang="en-US" sz="1200" baseline="0" dirty="0" smtClean="0"/>
          </a:p>
          <a:p>
            <a:r>
              <a:rPr lang="en-US" sz="1200" baseline="0" dirty="0" smtClean="0"/>
              <a:t>The employer may add an “administrative period” of up to 90 days between the measurement period and the stability period </a:t>
            </a:r>
            <a:r>
              <a:rPr lang="en-US" dirty="0" smtClean="0"/>
              <a:t>to allow it time of administrative steps, such as determining which ongoing employees are eligible for coverage, and notifying and enrolling employees. </a:t>
            </a:r>
            <a:r>
              <a:rPr lang="en-US" sz="1200" baseline="0" dirty="0" smtClean="0"/>
              <a:t>This administrative period cannot reduce or lengthen the measurement or stability period, and must overlap with the prior stability period (in that ongoing employees who were eligible for coverage based on the last measurement period must continue to receive coverage)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21</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smtClean="0"/>
              <a:t>While you may meet the “substantially all” test without offering to every full-time employee, if an employee is not offered coverage and obtains a subsidy, you are still subject to a penalty</a:t>
            </a:r>
          </a:p>
          <a:p>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22</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 a</a:t>
            </a:r>
            <a:r>
              <a:rPr lang="en-US" baseline="0" dirty="0" smtClean="0"/>
              <a:t> part-time employee may obtain a subsidy on the exchange, but you will not be subject to a penalty if one does.  The shared responsibility provisions only assess a penalty</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23</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 a</a:t>
            </a:r>
            <a:r>
              <a:rPr lang="en-US" baseline="0" dirty="0" smtClean="0"/>
              <a:t> part-time employee may obtain a subsidy on the exchange, but you will not be subject to a penalty if one does.  The shared responsibility provisions only assess a penalty</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24</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 a</a:t>
            </a:r>
            <a:r>
              <a:rPr lang="en-US" baseline="0" dirty="0" smtClean="0"/>
              <a:t> part-time employee may obtain a subsidy on the exchange, but you will not be subject to a penalty if one does.  The shared responsibility provisions only assess a penalty</a:t>
            </a:r>
          </a:p>
          <a:p>
            <a:endParaRPr lang="en-US" baseline="0" dirty="0" smtClean="0"/>
          </a:p>
          <a:p>
            <a:r>
              <a:rPr lang="en-US" baseline="0" dirty="0" smtClean="0"/>
              <a:t>2012 FPL for Individual is: $11,170</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25</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26</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For a controlled group, only one 30</a:t>
            </a:r>
            <a:r>
              <a:rPr lang="en-US" baseline="0" dirty="0" smtClean="0"/>
              <a:t> employee reduction is allowed</a:t>
            </a:r>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27</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32</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34</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Employer size is a pure count of employees whether full time or part time, regardless of whether eligible for coverage</a:t>
            </a:r>
          </a:p>
          <a:p>
            <a:r>
              <a:rPr lang="en-US" dirty="0" smtClean="0"/>
              <a:t>Until 2016:  </a:t>
            </a:r>
          </a:p>
          <a:p>
            <a:pPr lvl="1"/>
            <a:r>
              <a:rPr lang="en-US" dirty="0" smtClean="0"/>
              <a:t>1 to 50 employees = Small group</a:t>
            </a:r>
          </a:p>
          <a:p>
            <a:r>
              <a:rPr lang="en-US" dirty="0" smtClean="0"/>
              <a:t>2016 and beyond: </a:t>
            </a:r>
          </a:p>
          <a:p>
            <a:pPr lvl="1"/>
            <a:r>
              <a:rPr lang="en-US" dirty="0" smtClean="0"/>
              <a:t>1 to 100 employees = Small Group</a:t>
            </a:r>
          </a:p>
          <a:p>
            <a:endParaRPr lang="en-US" dirty="0"/>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34AE3B0-B765-4757-9BB7-457750D9B74A}"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ln>
            <a:noFill/>
          </a:ln>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F474D38-9A7E-4B58-8F17-FF5A8573E5D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EF18E9-BCEA-453E-A265-254036C485E7}"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295400"/>
            <a:ext cx="2076450" cy="3459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295400"/>
            <a:ext cx="6076950" cy="3459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5D4CA2-D7C8-45DE-938E-0A5E7B6575FC}"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6962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14400" y="1752600"/>
            <a:ext cx="7696200" cy="3001963"/>
          </a:xfrm>
          <a:ln>
            <a:noFill/>
          </a:ln>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781800" y="6096000"/>
            <a:ext cx="2133600" cy="247650"/>
          </a:xfrm>
        </p:spPr>
        <p:txBody>
          <a:bodyPr/>
          <a:lstStyle>
            <a:lvl1pPr>
              <a:defRPr/>
            </a:lvl1pPr>
          </a:lstStyle>
          <a:p>
            <a:pPr>
              <a:defRPr/>
            </a:pPr>
            <a:fld id="{A8F28665-2B5D-41F4-9B65-E92F8ED4958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7D7B7C6-FC79-4EBB-B2FE-5978188A7CBE}"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7772400" cy="11430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4400" y="1752600"/>
            <a:ext cx="37338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800600" y="1752600"/>
            <a:ext cx="38862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59C1234-B759-47D0-A582-67DD6BBAA85A}"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ADF6E35-6DE4-4364-8B68-9F77F7BF899C}"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9016EA2E-343B-465E-8BC3-1ACFE0FBEA6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BA6E2380-D82E-479D-AC73-B5A547EDC25F}"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93EBB46-FD90-4DFF-B0E1-DC83F09956B8}"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777FFE1-AE66-4E28-B7C7-D2702203BD54}"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2954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2438400"/>
            <a:ext cx="7772400" cy="2316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6781800" y="60960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pPr>
              <a:defRPr/>
            </a:pPr>
            <a:fld id="{77E9CD8F-CCEC-478D-B698-E485865ECF7F}"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accent1"/>
          </a:solidFill>
          <a:latin typeface="Arial" charset="0"/>
        </a:defRPr>
      </a:lvl6pPr>
      <a:lvl7pPr marL="914400" algn="l" rtl="0" eaLnBrk="1" fontAlgn="base" hangingPunct="1">
        <a:spcBef>
          <a:spcPct val="0"/>
        </a:spcBef>
        <a:spcAft>
          <a:spcPct val="0"/>
        </a:spcAft>
        <a:defRPr sz="4400">
          <a:solidFill>
            <a:schemeClr val="accent1"/>
          </a:solidFill>
          <a:latin typeface="Arial" charset="0"/>
        </a:defRPr>
      </a:lvl7pPr>
      <a:lvl8pPr marL="1371600" algn="l" rtl="0" eaLnBrk="1" fontAlgn="base" hangingPunct="1">
        <a:spcBef>
          <a:spcPct val="0"/>
        </a:spcBef>
        <a:spcAft>
          <a:spcPct val="0"/>
        </a:spcAft>
        <a:defRPr sz="4400">
          <a:solidFill>
            <a:schemeClr val="accent1"/>
          </a:solidFill>
          <a:latin typeface="Arial" charset="0"/>
        </a:defRPr>
      </a:lvl8pPr>
      <a:lvl9pPr marL="1828800" algn="l" rtl="0" eaLnBrk="1" fontAlgn="base" hangingPunct="1">
        <a:spcBef>
          <a:spcPct val="0"/>
        </a:spcBef>
        <a:spcAft>
          <a:spcPct val="0"/>
        </a:spcAft>
        <a:defRPr sz="4400">
          <a:solidFill>
            <a:schemeClr val="accent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bg2"/>
          </a:solidFill>
          <a:latin typeface="+mn-lt"/>
        </a:defRPr>
      </a:lvl6pPr>
      <a:lvl7pPr marL="2971800" indent="-228600" algn="l" rtl="0" eaLnBrk="1" fontAlgn="base" hangingPunct="1">
        <a:spcBef>
          <a:spcPct val="20000"/>
        </a:spcBef>
        <a:spcAft>
          <a:spcPct val="0"/>
        </a:spcAft>
        <a:buChar char="»"/>
        <a:defRPr sz="2000">
          <a:solidFill>
            <a:schemeClr val="bg2"/>
          </a:solidFill>
          <a:latin typeface="+mn-lt"/>
        </a:defRPr>
      </a:lvl7pPr>
      <a:lvl8pPr marL="3429000" indent="-228600" algn="l" rtl="0" eaLnBrk="1" fontAlgn="base" hangingPunct="1">
        <a:spcBef>
          <a:spcPct val="20000"/>
        </a:spcBef>
        <a:spcAft>
          <a:spcPct val="0"/>
        </a:spcAft>
        <a:buChar char="»"/>
        <a:defRPr sz="2000">
          <a:solidFill>
            <a:schemeClr val="bg2"/>
          </a:solidFill>
          <a:latin typeface="+mn-lt"/>
        </a:defRPr>
      </a:lvl8pPr>
      <a:lvl9pPr marL="3886200" indent="-228600" algn="l" rtl="0" eaLnBrk="1" fontAlgn="base" hangingPunct="1">
        <a:spcBef>
          <a:spcPct val="20000"/>
        </a:spcBef>
        <a:spcAft>
          <a:spcPct val="0"/>
        </a:spcAft>
        <a:buChar char="»"/>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healthcare.gov/" TargetMode="External"/><Relationship Id="rId7" Type="http://schemas.openxmlformats.org/officeDocument/2006/relationships/hyperlink" Target="http://www.irs.gov/uac/Newsroom/Questions-and-Answers-on-Employer-Shared-Responsibility-Provisions-Under-the-Affordable-Care-Act"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gpo.gov/fdsys/pkg/FR-2013-01-02/pdf/2012-31269.pdf" TargetMode="External"/><Relationship Id="rId5" Type="http://schemas.openxmlformats.org/officeDocument/2006/relationships/hyperlink" Target="http://www.irs.gov/uac/Affordable-Care-Act-Tax-Provisions" TargetMode="External"/><Relationship Id="rId4" Type="http://schemas.openxmlformats.org/officeDocument/2006/relationships/hyperlink" Target="http://www.dol.gov/ebsa/healthreform/"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irs.gov/pub/irs-drop/n-12-09.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irs.gov/pub/irs-drop/n-11-01.pdf"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074" name="Title 2"/>
          <p:cNvSpPr>
            <a:spLocks noGrp="1"/>
          </p:cNvSpPr>
          <p:nvPr>
            <p:ph type="ctrTitle"/>
          </p:nvPr>
        </p:nvSpPr>
        <p:spPr>
          <a:xfrm>
            <a:off x="762000" y="2130425"/>
            <a:ext cx="7696200" cy="1470025"/>
          </a:xfrm>
        </p:spPr>
        <p:txBody>
          <a:bodyPr/>
          <a:lstStyle/>
          <a:p>
            <a:pPr eaLnBrk="1" hangingPunct="1"/>
            <a:r>
              <a:rPr lang="en-US" dirty="0" smtClean="0"/>
              <a:t>What to Expect from the Affordable Care Act</a:t>
            </a:r>
          </a:p>
        </p:txBody>
      </p:sp>
      <p:sp>
        <p:nvSpPr>
          <p:cNvPr id="3075" name="Subtitle 3"/>
          <p:cNvSpPr>
            <a:spLocks noGrp="1"/>
          </p:cNvSpPr>
          <p:nvPr>
            <p:ph type="subTitle" idx="1"/>
          </p:nvPr>
        </p:nvSpPr>
        <p:spPr>
          <a:xfrm>
            <a:off x="762000" y="3657600"/>
            <a:ext cx="7010400" cy="1981200"/>
          </a:xfrm>
        </p:spPr>
        <p:txBody>
          <a:bodyPr/>
          <a:lstStyle/>
          <a:p>
            <a:pPr algn="l" eaLnBrk="1" hangingPunct="1"/>
            <a:r>
              <a:rPr lang="en-US" dirty="0" smtClean="0"/>
              <a:t>January 16, 2012</a:t>
            </a:r>
          </a:p>
          <a:p>
            <a:pPr algn="l" eaLnBrk="1" hangingPunct="1"/>
            <a:r>
              <a:rPr lang="en-US" dirty="0" smtClean="0"/>
              <a:t>RI Food Dealers Association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696200" cy="1143000"/>
          </a:xfrm>
        </p:spPr>
        <p:txBody>
          <a:bodyPr/>
          <a:lstStyle/>
          <a:p>
            <a:r>
              <a:rPr lang="en-US" dirty="0" smtClean="0"/>
              <a:t>What is the Essential Health Benefit Package?</a:t>
            </a:r>
            <a:endParaRPr lang="en-US" dirty="0"/>
          </a:p>
        </p:txBody>
      </p:sp>
      <p:graphicFrame>
        <p:nvGraphicFramePr>
          <p:cNvPr id="12" name="Content Placeholder 11"/>
          <p:cNvGraphicFramePr>
            <a:graphicFrameLocks noGrp="1"/>
          </p:cNvGraphicFramePr>
          <p:nvPr>
            <p:ph idx="1"/>
          </p:nvPr>
        </p:nvGraphicFramePr>
        <p:xfrm>
          <a:off x="914400" y="1600200"/>
          <a:ext cx="8001000" cy="518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Essential Health Benefits</a:t>
            </a:r>
            <a:endParaRPr lang="en-US" dirty="0"/>
          </a:p>
        </p:txBody>
      </p:sp>
      <p:graphicFrame>
        <p:nvGraphicFramePr>
          <p:cNvPr id="8" name="Content Placeholder 7"/>
          <p:cNvGraphicFramePr>
            <a:graphicFrameLocks noGrp="1"/>
          </p:cNvGraphicFramePr>
          <p:nvPr>
            <p:ph idx="1"/>
          </p:nvPr>
        </p:nvGraphicFramePr>
        <p:xfrm>
          <a:off x="914400" y="1752600"/>
          <a:ext cx="76962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required to have coverage?</a:t>
            </a:r>
            <a:endParaRPr lang="en-US" dirty="0"/>
          </a:p>
        </p:txBody>
      </p:sp>
      <p:sp>
        <p:nvSpPr>
          <p:cNvPr id="7" name="Content Placeholder 6"/>
          <p:cNvSpPr>
            <a:spLocks noGrp="1"/>
          </p:cNvSpPr>
          <p:nvPr>
            <p:ph idx="1"/>
          </p:nvPr>
        </p:nvSpPr>
        <p:spPr>
          <a:xfrm>
            <a:off x="914400" y="1752600"/>
            <a:ext cx="5562600" cy="3001963"/>
          </a:xfrm>
        </p:spPr>
        <p:txBody>
          <a:bodyPr/>
          <a:lstStyle/>
          <a:p>
            <a:r>
              <a:rPr lang="en-US" dirty="0" smtClean="0"/>
              <a:t>All Individuals are required to have minimum essential coverage beginning January 1, 2014 or pay a penalty</a:t>
            </a:r>
          </a:p>
          <a:p>
            <a:r>
              <a:rPr lang="en-US" dirty="0" smtClean="0"/>
              <a:t>Certain Individuals are eligible for an exception</a:t>
            </a:r>
          </a:p>
          <a:p>
            <a:r>
              <a:rPr lang="en-US" dirty="0" smtClean="0"/>
              <a:t>Federal subsidies are available</a:t>
            </a:r>
          </a:p>
        </p:txBody>
      </p:sp>
      <p:pic>
        <p:nvPicPr>
          <p:cNvPr id="5" name="Picture 4" descr="mandate2.bmp"/>
          <p:cNvPicPr>
            <a:picLocks noChangeAspect="1"/>
          </p:cNvPicPr>
          <p:nvPr/>
        </p:nvPicPr>
        <p:blipFill>
          <a:blip r:embed="rId3" cstate="print"/>
          <a:stretch>
            <a:fillRect/>
          </a:stretch>
        </p:blipFill>
        <p:spPr>
          <a:xfrm>
            <a:off x="6019800" y="2819400"/>
            <a:ext cx="2736916" cy="3035808"/>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Premium Tax Credit</a:t>
            </a:r>
          </a:p>
        </p:txBody>
      </p:sp>
      <p:sp>
        <p:nvSpPr>
          <p:cNvPr id="20483" name="Content Placeholder 2"/>
          <p:cNvSpPr>
            <a:spLocks noGrp="1"/>
          </p:cNvSpPr>
          <p:nvPr>
            <p:ph sz="half" idx="1"/>
          </p:nvPr>
        </p:nvSpPr>
        <p:spPr>
          <a:xfrm>
            <a:off x="3657600" y="1752600"/>
            <a:ext cx="5181600" cy="4267200"/>
          </a:xfrm>
        </p:spPr>
        <p:txBody>
          <a:bodyPr/>
          <a:lstStyle/>
          <a:p>
            <a:pPr>
              <a:defRPr/>
            </a:pPr>
            <a:r>
              <a:rPr lang="en-US" sz="2800" dirty="0" smtClean="0"/>
              <a:t>This credit helps pay premiums for individuals and their spouse or dependents with a household income between 100 and 400% of federal poverty (FPL) who:</a:t>
            </a:r>
          </a:p>
          <a:p>
            <a:pPr lvl="1">
              <a:defRPr/>
            </a:pPr>
            <a:r>
              <a:rPr lang="en-US" dirty="0" smtClean="0"/>
              <a:t>Are not eligible for affordable minimum essential coverage from an employer; and </a:t>
            </a:r>
          </a:p>
          <a:p>
            <a:pPr lvl="1">
              <a:defRPr/>
            </a:pPr>
            <a:r>
              <a:rPr lang="en-US" dirty="0" smtClean="0"/>
              <a:t>Enroll in a plan through an Exchange</a:t>
            </a:r>
          </a:p>
          <a:p>
            <a:pPr>
              <a:buNone/>
              <a:defRPr/>
            </a:pPr>
            <a:endParaRPr lang="en-US" sz="2800" dirty="0" smtClean="0"/>
          </a:p>
        </p:txBody>
      </p:sp>
      <p:pic>
        <p:nvPicPr>
          <p:cNvPr id="5" name="Picture 4" descr="money.bmp"/>
          <p:cNvPicPr>
            <a:picLocks noChangeAspect="1"/>
          </p:cNvPicPr>
          <p:nvPr/>
        </p:nvPicPr>
        <p:blipFill>
          <a:blip r:embed="rId3" cstate="print"/>
          <a:stretch>
            <a:fillRect/>
          </a:stretch>
        </p:blipFill>
        <p:spPr>
          <a:xfrm>
            <a:off x="990600" y="2438400"/>
            <a:ext cx="2590800" cy="24384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Cost Sharing Reduction Subsidy</a:t>
            </a:r>
          </a:p>
        </p:txBody>
      </p:sp>
      <p:sp>
        <p:nvSpPr>
          <p:cNvPr id="3" name="Content Placeholder 2"/>
          <p:cNvSpPr>
            <a:spLocks noGrp="1"/>
          </p:cNvSpPr>
          <p:nvPr>
            <p:ph idx="1"/>
          </p:nvPr>
        </p:nvSpPr>
        <p:spPr>
          <a:xfrm>
            <a:off x="838200" y="1874837"/>
            <a:ext cx="7924800" cy="1858963"/>
          </a:xfrm>
        </p:spPr>
        <p:txBody>
          <a:bodyPr/>
          <a:lstStyle/>
          <a:p>
            <a:pPr>
              <a:defRPr/>
            </a:pPr>
            <a:r>
              <a:rPr lang="en-US" sz="2800" dirty="0" smtClean="0">
                <a:solidFill>
                  <a:schemeClr val="bg1"/>
                </a:solidFill>
              </a:rPr>
              <a:t>This subsidy is available in addition to the Premium Tax Credit and helps reduce the cost-sharing for individuals and their spouse or dependents between 100-250% of FPL (up to 350% for Native Americans) who:</a:t>
            </a:r>
          </a:p>
        </p:txBody>
      </p:sp>
      <p:pic>
        <p:nvPicPr>
          <p:cNvPr id="5" name="Picture 4" descr="money 2.bmp"/>
          <p:cNvPicPr>
            <a:picLocks noChangeAspect="1"/>
          </p:cNvPicPr>
          <p:nvPr/>
        </p:nvPicPr>
        <p:blipFill>
          <a:blip r:embed="rId2" cstate="print"/>
          <a:stretch>
            <a:fillRect/>
          </a:stretch>
        </p:blipFill>
        <p:spPr>
          <a:xfrm>
            <a:off x="5943600" y="4038600"/>
            <a:ext cx="2971268" cy="2103120"/>
          </a:xfrm>
          <a:prstGeom prst="rect">
            <a:avLst/>
          </a:prstGeom>
        </p:spPr>
      </p:pic>
      <p:sp>
        <p:nvSpPr>
          <p:cNvPr id="6" name="Content Placeholder 2"/>
          <p:cNvSpPr txBox="1">
            <a:spLocks/>
          </p:cNvSpPr>
          <p:nvPr/>
        </p:nvSpPr>
        <p:spPr bwMode="auto">
          <a:xfrm>
            <a:off x="685800" y="4191000"/>
            <a:ext cx="5562600" cy="3154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400" b="0" i="0" u="none" strike="noStrike" kern="0" cap="none" spc="0" normalizeH="0" baseline="0" noProof="0" dirty="0" smtClean="0">
                <a:ln>
                  <a:noFill/>
                </a:ln>
                <a:solidFill>
                  <a:schemeClr val="tx1"/>
                </a:solidFill>
                <a:effectLst/>
                <a:uLnTx/>
                <a:uFillTx/>
                <a:latin typeface="+mn-lt"/>
              </a:rPr>
              <a:t>Are not eligible for affordable minimum essential coverage from an employer; and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sz="2400" kern="0" noProof="0" dirty="0" smtClean="0">
                <a:latin typeface="+mn-lt"/>
              </a:rPr>
              <a:t>E</a:t>
            </a:r>
            <a:r>
              <a:rPr kumimoji="0" lang="en-US" sz="2400" b="0" i="0" u="none" strike="noStrike" kern="0" cap="none" spc="0" normalizeH="0" baseline="0" noProof="0" dirty="0" smtClean="0">
                <a:ln>
                  <a:noFill/>
                </a:ln>
                <a:solidFill>
                  <a:schemeClr val="tx1"/>
                </a:solidFill>
                <a:effectLst/>
                <a:uLnTx/>
                <a:uFillTx/>
                <a:latin typeface="+mn-lt"/>
              </a:rPr>
              <a:t>nroll in a plan through an Exchange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Health Benefit Exchange?</a:t>
            </a:r>
            <a:endParaRPr lang="en-US" dirty="0"/>
          </a:p>
        </p:txBody>
      </p:sp>
      <p:sp>
        <p:nvSpPr>
          <p:cNvPr id="7" name="Content Placeholder 6"/>
          <p:cNvSpPr>
            <a:spLocks noGrp="1"/>
          </p:cNvSpPr>
          <p:nvPr>
            <p:ph idx="1"/>
          </p:nvPr>
        </p:nvSpPr>
        <p:spPr/>
        <p:txBody>
          <a:bodyPr/>
          <a:lstStyle/>
          <a:p>
            <a:r>
              <a:rPr lang="en-US" dirty="0" smtClean="0"/>
              <a:t>An on-line marketplace for individuals and small employers (and their employees) to shop, compare, and purchase health insurance coverage</a:t>
            </a:r>
          </a:p>
          <a:p>
            <a:r>
              <a:rPr lang="en-US" dirty="0" smtClean="0"/>
              <a:t>The Exchange determines eligibility for Medicaid, federal subsidies, and exceptions from individual mandate</a:t>
            </a:r>
          </a:p>
          <a:p>
            <a:r>
              <a:rPr lang="en-US" dirty="0" smtClean="0"/>
              <a:t>RI has elected to establish a state-run exchange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Notice about the Exchange	</a:t>
            </a:r>
            <a:endParaRPr lang="en-US" dirty="0"/>
          </a:p>
        </p:txBody>
      </p:sp>
      <p:sp>
        <p:nvSpPr>
          <p:cNvPr id="3" name="Content Placeholder 2"/>
          <p:cNvSpPr>
            <a:spLocks noGrp="1"/>
          </p:cNvSpPr>
          <p:nvPr>
            <p:ph idx="1"/>
          </p:nvPr>
        </p:nvSpPr>
        <p:spPr/>
        <p:txBody>
          <a:bodyPr/>
          <a:lstStyle/>
          <a:p>
            <a:r>
              <a:rPr lang="en-US" dirty="0" smtClean="0"/>
              <a:t>Employers are required to notify employees that the Exchange is available</a:t>
            </a:r>
          </a:p>
          <a:p>
            <a:pPr lvl="1"/>
            <a:r>
              <a:rPr lang="en-US" dirty="0" smtClean="0"/>
              <a:t>This notice is currently due by March 31, 2013 but guidance is expected to delay the requirement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Waiting Periods	</a:t>
            </a:r>
            <a:endParaRPr lang="en-US" dirty="0"/>
          </a:p>
        </p:txBody>
      </p:sp>
      <p:sp>
        <p:nvSpPr>
          <p:cNvPr id="3" name="Content Placeholder 2"/>
          <p:cNvSpPr>
            <a:spLocks noGrp="1"/>
          </p:cNvSpPr>
          <p:nvPr>
            <p:ph idx="1"/>
          </p:nvPr>
        </p:nvSpPr>
        <p:spPr/>
        <p:txBody>
          <a:bodyPr/>
          <a:lstStyle/>
          <a:p>
            <a:r>
              <a:rPr lang="en-US" dirty="0" smtClean="0"/>
              <a:t>Effective for plan years beginning on or after January 1, 2014, a waiting period cannot exceed 90 days for eligible employees</a:t>
            </a:r>
          </a:p>
          <a:p>
            <a:pPr lvl="1"/>
            <a:r>
              <a:rPr lang="en-US" dirty="0" smtClean="0"/>
              <a:t>This includes rules that currently say “1</a:t>
            </a:r>
            <a:r>
              <a:rPr lang="en-US" baseline="30000" dirty="0" smtClean="0"/>
              <a:t>st</a:t>
            </a:r>
            <a:r>
              <a:rPr lang="en-US" dirty="0" smtClean="0"/>
              <a:t> of the Month following 90 days of employment”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8229600" cy="1143000"/>
          </a:xfrm>
        </p:spPr>
        <p:txBody>
          <a:bodyPr/>
          <a:lstStyle/>
          <a:p>
            <a:r>
              <a:rPr lang="en-US" sz="4000" dirty="0" smtClean="0"/>
              <a:t>Am I required to cover employees?</a:t>
            </a:r>
            <a:endParaRPr lang="en-US" sz="4000" dirty="0"/>
          </a:p>
        </p:txBody>
      </p:sp>
      <p:sp>
        <p:nvSpPr>
          <p:cNvPr id="7" name="Content Placeholder 6"/>
          <p:cNvSpPr>
            <a:spLocks noGrp="1"/>
          </p:cNvSpPr>
          <p:nvPr>
            <p:ph idx="1"/>
          </p:nvPr>
        </p:nvSpPr>
        <p:spPr>
          <a:xfrm>
            <a:off x="914400" y="1600200"/>
            <a:ext cx="7696200" cy="3001963"/>
          </a:xfrm>
        </p:spPr>
        <p:txBody>
          <a:bodyPr/>
          <a:lstStyle/>
          <a:p>
            <a:r>
              <a:rPr lang="en-US" sz="2800" dirty="0" smtClean="0"/>
              <a:t>No, but . . . </a:t>
            </a:r>
          </a:p>
          <a:p>
            <a:pPr lvl="1"/>
            <a:r>
              <a:rPr lang="en-US" sz="2600" dirty="0" smtClean="0"/>
              <a:t>Large employers that do not provide minimum essential coverage (MEC) to substantially all of their full-time employees (and dependents) will be required to pay a penalty if a full-time employee obtains a federal subsidy in the Exchange</a:t>
            </a:r>
          </a:p>
          <a:p>
            <a:pPr lvl="1"/>
            <a:r>
              <a:rPr lang="en-US" sz="2600" dirty="0" smtClean="0"/>
              <a:t>In addition, if MEC does not provide minimum value or is not affordable to a full-time employee and that employee gets coverage in the Exchange, a penalty will be assessed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696200" cy="1143000"/>
          </a:xfrm>
        </p:spPr>
        <p:txBody>
          <a:bodyPr/>
          <a:lstStyle/>
          <a:p>
            <a:r>
              <a:rPr lang="en-US" sz="4000" dirty="0" smtClean="0"/>
              <a:t>6 Steps to Shared Responsibility</a:t>
            </a:r>
            <a:endParaRPr lang="en-US" sz="4000" dirty="0"/>
          </a:p>
        </p:txBody>
      </p:sp>
      <p:graphicFrame>
        <p:nvGraphicFramePr>
          <p:cNvPr id="4" name="Content Placeholder 3"/>
          <p:cNvGraphicFramePr>
            <a:graphicFrameLocks noGrp="1"/>
          </p:cNvGraphicFramePr>
          <p:nvPr>
            <p:ph idx="1"/>
          </p:nvPr>
        </p:nvGraphicFramePr>
        <p:xfrm>
          <a:off x="914400" y="1295400"/>
          <a:ext cx="7696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pPr marL="0" indent="0">
              <a:buNone/>
            </a:pPr>
            <a:r>
              <a:rPr lang="en-US" sz="2000" dirty="0" smtClean="0"/>
              <a:t>This presentation is for educational and informational purposes only and does not constitute legal or tax advice. This presentation does not create an attorney-client relationship. Please consult your legal counsel or tax advisor before acting on any information in this presentation.</a:t>
            </a:r>
          </a:p>
          <a:p>
            <a:pPr marL="0" indent="0">
              <a:buNone/>
            </a:pPr>
            <a:endParaRPr lang="en-US" sz="2000" dirty="0" smtClean="0"/>
          </a:p>
          <a:p>
            <a:pPr marL="0" indent="0">
              <a:buNone/>
            </a:pPr>
            <a:r>
              <a:rPr lang="en-US" sz="2000" dirty="0" smtClean="0"/>
              <a:t>To comply with Treasury Regulations, you are informed that information contained in this presentation (including any attachments) is not intended or written to be used, and cannot be used, for the purpose of (</a:t>
            </a:r>
            <a:r>
              <a:rPr lang="en-US" sz="2000" dirty="0" err="1" smtClean="0"/>
              <a:t>i</a:t>
            </a:r>
            <a:r>
              <a:rPr lang="en-US" sz="2000" dirty="0" smtClean="0"/>
              <a:t>) avoiding penalties under the Internal Revenue Code or (ii) promoting, marketing, or recommending to another party any tax-related transaction or matter.</a:t>
            </a:r>
          </a:p>
          <a:p>
            <a:pPr marL="0" indent="0">
              <a:buNone/>
            </a:pPr>
            <a:endParaRPr lang="en-US" sz="2000" dirty="0" smtClean="0"/>
          </a:p>
          <a:p>
            <a:pPr marL="0" indent="0">
              <a:buNone/>
            </a:pPr>
            <a:endParaRPr lang="en-US"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696200" cy="1143000"/>
          </a:xfrm>
        </p:spPr>
        <p:txBody>
          <a:bodyPr/>
          <a:lstStyle/>
          <a:p>
            <a:r>
              <a:rPr lang="en-US" dirty="0" smtClean="0"/>
              <a:t>Step 1:</a:t>
            </a:r>
            <a:endParaRPr lang="en-US" dirty="0"/>
          </a:p>
        </p:txBody>
      </p:sp>
      <p:graphicFrame>
        <p:nvGraphicFramePr>
          <p:cNvPr id="4" name="Content Placeholder 3"/>
          <p:cNvGraphicFramePr>
            <a:graphicFrameLocks noGrp="1"/>
          </p:cNvGraphicFramePr>
          <p:nvPr>
            <p:ph idx="1"/>
          </p:nvPr>
        </p:nvGraphicFramePr>
        <p:xfrm>
          <a:off x="914400" y="1295400"/>
          <a:ext cx="76962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696200" cy="1143000"/>
          </a:xfrm>
        </p:spPr>
        <p:txBody>
          <a:bodyPr/>
          <a:lstStyle/>
          <a:p>
            <a:r>
              <a:rPr lang="en-US" dirty="0" smtClean="0"/>
              <a:t>Step 2:</a:t>
            </a:r>
            <a:endParaRPr lang="en-US" dirty="0"/>
          </a:p>
        </p:txBody>
      </p:sp>
      <p:graphicFrame>
        <p:nvGraphicFramePr>
          <p:cNvPr id="4" name="Content Placeholder 3"/>
          <p:cNvGraphicFramePr>
            <a:graphicFrameLocks noGrp="1"/>
          </p:cNvGraphicFramePr>
          <p:nvPr>
            <p:ph idx="1"/>
          </p:nvPr>
        </p:nvGraphicFramePr>
        <p:xfrm>
          <a:off x="914400" y="1295400"/>
          <a:ext cx="76962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3: </a:t>
            </a:r>
            <a:endParaRPr lang="en-US" dirty="0"/>
          </a:p>
        </p:txBody>
      </p:sp>
      <p:graphicFrame>
        <p:nvGraphicFramePr>
          <p:cNvPr id="4" name="Content Placeholder 3"/>
          <p:cNvGraphicFramePr>
            <a:graphicFrameLocks noGrp="1"/>
          </p:cNvGraphicFramePr>
          <p:nvPr>
            <p:ph idx="1"/>
          </p:nvPr>
        </p:nvGraphicFramePr>
        <p:xfrm>
          <a:off x="914400" y="1752600"/>
          <a:ext cx="7696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8077200" cy="1143000"/>
          </a:xfrm>
        </p:spPr>
        <p:txBody>
          <a:bodyPr/>
          <a:lstStyle/>
          <a:p>
            <a:r>
              <a:rPr lang="en-US" dirty="0" smtClean="0"/>
              <a:t>Step 4: </a:t>
            </a:r>
            <a:endParaRPr lang="en-US" dirty="0"/>
          </a:p>
        </p:txBody>
      </p:sp>
      <p:graphicFrame>
        <p:nvGraphicFramePr>
          <p:cNvPr id="4" name="Content Placeholder 3"/>
          <p:cNvGraphicFramePr>
            <a:graphicFrameLocks noGrp="1"/>
          </p:cNvGraphicFramePr>
          <p:nvPr>
            <p:ph idx="1"/>
          </p:nvPr>
        </p:nvGraphicFramePr>
        <p:xfrm>
          <a:off x="914400" y="1752600"/>
          <a:ext cx="7696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8077200" cy="1143000"/>
          </a:xfrm>
        </p:spPr>
        <p:txBody>
          <a:bodyPr/>
          <a:lstStyle/>
          <a:p>
            <a:r>
              <a:rPr lang="en-US" dirty="0" smtClean="0"/>
              <a:t>Step 5: </a:t>
            </a:r>
            <a:endParaRPr lang="en-US" dirty="0"/>
          </a:p>
        </p:txBody>
      </p:sp>
      <p:graphicFrame>
        <p:nvGraphicFramePr>
          <p:cNvPr id="4" name="Content Placeholder 3"/>
          <p:cNvGraphicFramePr>
            <a:graphicFrameLocks noGrp="1"/>
          </p:cNvGraphicFramePr>
          <p:nvPr>
            <p:ph idx="1"/>
          </p:nvPr>
        </p:nvGraphicFramePr>
        <p:xfrm>
          <a:off x="914400" y="1524000"/>
          <a:ext cx="769620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0"/>
            <a:ext cx="8077200" cy="1143000"/>
          </a:xfrm>
        </p:spPr>
        <p:txBody>
          <a:bodyPr/>
          <a:lstStyle/>
          <a:p>
            <a:r>
              <a:rPr lang="en-US" dirty="0" smtClean="0"/>
              <a:t>Step 6: </a:t>
            </a:r>
            <a:endParaRPr lang="en-US" dirty="0"/>
          </a:p>
        </p:txBody>
      </p:sp>
      <p:graphicFrame>
        <p:nvGraphicFramePr>
          <p:cNvPr id="4" name="Content Placeholder 3"/>
          <p:cNvGraphicFramePr>
            <a:graphicFrameLocks noGrp="1"/>
          </p:cNvGraphicFramePr>
          <p:nvPr>
            <p:ph idx="1"/>
          </p:nvPr>
        </p:nvGraphicFramePr>
        <p:xfrm>
          <a:off x="914400" y="1752600"/>
          <a:ext cx="76962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does a penalty apply?</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If do not offer MEC to substantially all (95%) of full-time employees (and their dependents); </a:t>
            </a:r>
            <a:r>
              <a:rPr lang="en-US" i="1" dirty="0" smtClean="0"/>
              <a:t>or</a:t>
            </a:r>
          </a:p>
          <a:p>
            <a:pPr marL="514350" indent="-514350">
              <a:buFont typeface="+mj-lt"/>
              <a:buAutoNum type="arabicPeriod"/>
            </a:pPr>
            <a:r>
              <a:rPr lang="en-US" dirty="0" smtClean="0"/>
              <a:t>Offer MEC but it is not affordable or is not of minimum value; </a:t>
            </a:r>
            <a:r>
              <a:rPr lang="en-US" i="1" dirty="0" smtClean="0"/>
              <a:t>AND</a:t>
            </a:r>
          </a:p>
          <a:p>
            <a:pPr marL="514350" indent="-514350">
              <a:buNone/>
            </a:pPr>
            <a:endParaRPr lang="en-US" sz="2000" dirty="0" smtClean="0"/>
          </a:p>
          <a:p>
            <a:pPr marL="0" indent="0">
              <a:buNone/>
            </a:pPr>
            <a:r>
              <a:rPr lang="en-US" dirty="0" smtClean="0"/>
              <a:t>At least 1 full-time employee purchases coverage on the Exchange and receives a federal subsidy</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Penalty?</a:t>
            </a:r>
            <a:endParaRPr lang="en-US" dirty="0"/>
          </a:p>
        </p:txBody>
      </p:sp>
      <p:sp>
        <p:nvSpPr>
          <p:cNvPr id="7" name="Content Placeholder 6"/>
          <p:cNvSpPr>
            <a:spLocks noGrp="1"/>
          </p:cNvSpPr>
          <p:nvPr>
            <p:ph idx="1"/>
          </p:nvPr>
        </p:nvSpPr>
        <p:spPr>
          <a:xfrm>
            <a:off x="914400" y="1874837"/>
            <a:ext cx="7696200" cy="3001963"/>
          </a:xfrm>
        </p:spPr>
        <p:txBody>
          <a:bodyPr/>
          <a:lstStyle/>
          <a:p>
            <a:r>
              <a:rPr lang="en-US" dirty="0" smtClean="0"/>
              <a:t>If you </a:t>
            </a:r>
            <a:r>
              <a:rPr lang="en-US" u="sng" dirty="0" smtClean="0"/>
              <a:t>do not</a:t>
            </a:r>
            <a:r>
              <a:rPr lang="en-US" dirty="0" smtClean="0"/>
              <a:t> offer MEC:</a:t>
            </a:r>
          </a:p>
          <a:p>
            <a:pPr lvl="1"/>
            <a:r>
              <a:rPr lang="en-US" dirty="0" smtClean="0"/>
              <a:t>$2,000 x number of full-time employees if at least one full-time employee obtains federal subsidy (first 30 full-time employees excluded)</a:t>
            </a:r>
          </a:p>
          <a:p>
            <a:r>
              <a:rPr lang="en-US" i="1" dirty="0" smtClean="0"/>
              <a:t>Example:</a:t>
            </a:r>
          </a:p>
          <a:p>
            <a:pPr lvl="1"/>
            <a:r>
              <a:rPr lang="en-US" dirty="0" smtClean="0"/>
              <a:t>An employer with 50 full-time employees would pay:  $2,000 x 20 = $40,000</a:t>
            </a:r>
          </a:p>
          <a:p>
            <a:pPr lvl="1"/>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Penalty?</a:t>
            </a:r>
            <a:endParaRPr lang="en-US" dirty="0"/>
          </a:p>
        </p:txBody>
      </p:sp>
      <p:sp>
        <p:nvSpPr>
          <p:cNvPr id="7" name="Content Placeholder 6"/>
          <p:cNvSpPr>
            <a:spLocks noGrp="1"/>
          </p:cNvSpPr>
          <p:nvPr>
            <p:ph idx="1"/>
          </p:nvPr>
        </p:nvSpPr>
        <p:spPr>
          <a:xfrm>
            <a:off x="914400" y="1874837"/>
            <a:ext cx="7696200" cy="3001963"/>
          </a:xfrm>
        </p:spPr>
        <p:txBody>
          <a:bodyPr/>
          <a:lstStyle/>
          <a:p>
            <a:r>
              <a:rPr lang="en-US" dirty="0" smtClean="0"/>
              <a:t>If you </a:t>
            </a:r>
            <a:r>
              <a:rPr lang="en-US" i="1" dirty="0" smtClean="0"/>
              <a:t>offer</a:t>
            </a:r>
            <a:r>
              <a:rPr lang="en-US" dirty="0" smtClean="0"/>
              <a:t> MEC but it is not affordable, the </a:t>
            </a:r>
            <a:r>
              <a:rPr lang="en-US" u="sng" dirty="0" smtClean="0"/>
              <a:t>lesser</a:t>
            </a:r>
            <a:r>
              <a:rPr lang="en-US" dirty="0" smtClean="0"/>
              <a:t> of:</a:t>
            </a:r>
          </a:p>
          <a:p>
            <a:pPr lvl="1"/>
            <a:r>
              <a:rPr lang="en-US" dirty="0" smtClean="0"/>
              <a:t>$3,000 for each Full-Time employee that receives a federal subsidy; or</a:t>
            </a:r>
          </a:p>
          <a:p>
            <a:pPr lvl="1"/>
            <a:r>
              <a:rPr lang="en-US" dirty="0" smtClean="0"/>
              <a:t>$2,000 x total Full-Time employees (first 30 employees excluded)</a:t>
            </a:r>
          </a:p>
          <a:p>
            <a:r>
              <a:rPr lang="en-US" i="1" dirty="0" smtClean="0"/>
              <a:t>Example: </a:t>
            </a:r>
            <a:r>
              <a:rPr lang="en-US" dirty="0" smtClean="0"/>
              <a:t>An employer with 50 Full-Time employees and 2 receive subsidy would pay:  $3,000 x 2 = $6,000</a:t>
            </a:r>
          </a:p>
          <a:p>
            <a:pPr lvl="1"/>
            <a:endParaRPr lang="en-US" dirty="0" smtClean="0"/>
          </a:p>
          <a:p>
            <a:pPr lvl="1"/>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Penalty Due?</a:t>
            </a:r>
            <a:endParaRPr lang="en-US" dirty="0"/>
          </a:p>
        </p:txBody>
      </p:sp>
      <p:sp>
        <p:nvSpPr>
          <p:cNvPr id="3" name="Content Placeholder 2"/>
          <p:cNvSpPr>
            <a:spLocks noGrp="1"/>
          </p:cNvSpPr>
          <p:nvPr>
            <p:ph idx="1"/>
          </p:nvPr>
        </p:nvSpPr>
        <p:spPr/>
        <p:txBody>
          <a:bodyPr/>
          <a:lstStyle/>
          <a:p>
            <a:r>
              <a:rPr lang="en-US" dirty="0" smtClean="0"/>
              <a:t>Upon notice from IRS</a:t>
            </a:r>
          </a:p>
          <a:p>
            <a:r>
              <a:rPr lang="en-US" dirty="0" smtClean="0"/>
              <a:t>Will have opportunity to respond</a:t>
            </a:r>
          </a:p>
          <a:p>
            <a:r>
              <a:rPr lang="en-US" dirty="0" smtClean="0"/>
              <a:t>Penalty is an excise tax – not tax deductible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What’s happened so far</a:t>
            </a:r>
          </a:p>
          <a:p>
            <a:r>
              <a:rPr lang="en-US" dirty="0" smtClean="0"/>
              <a:t>Where we’re going in 2014 and Beyond</a:t>
            </a:r>
          </a:p>
          <a:p>
            <a:pPr lvl="1"/>
            <a:r>
              <a:rPr lang="en-US" dirty="0" smtClean="0"/>
              <a:t>Essential Health Benefits</a:t>
            </a:r>
          </a:p>
          <a:p>
            <a:pPr lvl="1"/>
            <a:r>
              <a:rPr lang="en-US" dirty="0" smtClean="0"/>
              <a:t>Health Benefit Exchange</a:t>
            </a:r>
          </a:p>
          <a:p>
            <a:pPr lvl="1"/>
            <a:r>
              <a:rPr lang="en-US" dirty="0" smtClean="0"/>
              <a:t>Individual Mandate and Subsidies</a:t>
            </a:r>
          </a:p>
          <a:p>
            <a:pPr lvl="1"/>
            <a:r>
              <a:rPr lang="en-US" dirty="0" smtClean="0"/>
              <a:t>Waiting Period Requirements</a:t>
            </a:r>
          </a:p>
          <a:p>
            <a:pPr lvl="1"/>
            <a:r>
              <a:rPr lang="en-US" dirty="0" smtClean="0"/>
              <a:t>Employer Shared Responsibility</a:t>
            </a:r>
          </a:p>
          <a:p>
            <a:r>
              <a:rPr lang="en-US" dirty="0" smtClean="0"/>
              <a:t>Questions</a:t>
            </a:r>
          </a:p>
          <a:p>
            <a:pPr lvl="1"/>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Transition Rules</a:t>
            </a:r>
            <a:endParaRPr lang="en-US" dirty="0"/>
          </a:p>
        </p:txBody>
      </p:sp>
      <p:sp>
        <p:nvSpPr>
          <p:cNvPr id="3" name="Content Placeholder 2"/>
          <p:cNvSpPr>
            <a:spLocks noGrp="1"/>
          </p:cNvSpPr>
          <p:nvPr>
            <p:ph idx="1"/>
          </p:nvPr>
        </p:nvSpPr>
        <p:spPr/>
        <p:txBody>
          <a:bodyPr/>
          <a:lstStyle/>
          <a:p>
            <a:r>
              <a:rPr lang="en-US" dirty="0" smtClean="0"/>
              <a:t>If you have a fiscal year plan (one that starts other than on January 1</a:t>
            </a:r>
            <a:r>
              <a:rPr lang="en-US" baseline="30000" dirty="0" smtClean="0"/>
              <a:t>st</a:t>
            </a:r>
            <a:r>
              <a:rPr lang="en-US" dirty="0" smtClean="0"/>
              <a:t> )</a:t>
            </a:r>
          </a:p>
          <a:p>
            <a:pPr lvl="1"/>
            <a:r>
              <a:rPr lang="en-US" dirty="0" smtClean="0">
                <a:solidFill>
                  <a:srgbClr val="FF0000"/>
                </a:solidFill>
              </a:rPr>
              <a:t>Will not be subject to a penalty for employees that will be eligible for and offered coverage as of the 1</a:t>
            </a:r>
            <a:r>
              <a:rPr lang="en-US" baseline="30000" dirty="0" smtClean="0">
                <a:solidFill>
                  <a:srgbClr val="FF0000"/>
                </a:solidFill>
              </a:rPr>
              <a:t>st</a:t>
            </a:r>
            <a:r>
              <a:rPr lang="en-US" dirty="0" smtClean="0">
                <a:solidFill>
                  <a:srgbClr val="FF0000"/>
                </a:solidFill>
              </a:rPr>
              <a:t> day of the 1</a:t>
            </a:r>
            <a:r>
              <a:rPr lang="en-US" baseline="30000" dirty="0" smtClean="0">
                <a:solidFill>
                  <a:srgbClr val="FF0000"/>
                </a:solidFill>
              </a:rPr>
              <a:t>st</a:t>
            </a:r>
            <a:r>
              <a:rPr lang="en-US" dirty="0" smtClean="0">
                <a:solidFill>
                  <a:srgbClr val="FF0000"/>
                </a:solidFill>
              </a:rPr>
              <a:t> plan year beginning in 2014</a:t>
            </a:r>
          </a:p>
          <a:p>
            <a:pPr lvl="1"/>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Reporting Requirements</a:t>
            </a:r>
            <a:endParaRPr lang="en-US" dirty="0"/>
          </a:p>
        </p:txBody>
      </p:sp>
      <p:sp>
        <p:nvSpPr>
          <p:cNvPr id="3" name="Content Placeholder 2"/>
          <p:cNvSpPr>
            <a:spLocks noGrp="1"/>
          </p:cNvSpPr>
          <p:nvPr>
            <p:ph idx="1"/>
          </p:nvPr>
        </p:nvSpPr>
        <p:spPr/>
        <p:txBody>
          <a:bodyPr/>
          <a:lstStyle/>
          <a:p>
            <a:r>
              <a:rPr lang="en-US" dirty="0" smtClean="0"/>
              <a:t>Employers will be responsible for submitting detailed information to the federal government in support of Shared Responsibility requirements</a:t>
            </a:r>
          </a:p>
          <a:p>
            <a:pPr lvl="1"/>
            <a:r>
              <a:rPr lang="en-US" dirty="0" smtClean="0"/>
              <a:t>Details have not yet been released</a:t>
            </a:r>
          </a:p>
          <a:p>
            <a:pPr lvl="1"/>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should I be doing now?</a:t>
            </a:r>
            <a:endParaRPr lang="en-US" dirty="0"/>
          </a:p>
        </p:txBody>
      </p:sp>
      <p:sp>
        <p:nvSpPr>
          <p:cNvPr id="7" name="Content Placeholder 6"/>
          <p:cNvSpPr>
            <a:spLocks noGrp="1"/>
          </p:cNvSpPr>
          <p:nvPr>
            <p:ph idx="1"/>
          </p:nvPr>
        </p:nvSpPr>
        <p:spPr/>
        <p:txBody>
          <a:bodyPr/>
          <a:lstStyle/>
          <a:p>
            <a:r>
              <a:rPr lang="en-US" sz="2800" dirty="0" smtClean="0">
                <a:solidFill>
                  <a:schemeClr val="bg1"/>
                </a:solidFill>
              </a:rPr>
              <a:t>Identify full-time employees and determine whether you are a Large Employer</a:t>
            </a:r>
          </a:p>
          <a:p>
            <a:r>
              <a:rPr lang="en-US" sz="2800" dirty="0" smtClean="0">
                <a:solidFill>
                  <a:schemeClr val="bg1"/>
                </a:solidFill>
              </a:rPr>
              <a:t>Consider modifications to Cafeteria Plan </a:t>
            </a:r>
          </a:p>
          <a:p>
            <a:pPr lvl="1"/>
            <a:r>
              <a:rPr lang="en-US" dirty="0" smtClean="0">
                <a:solidFill>
                  <a:schemeClr val="bg1"/>
                </a:solidFill>
              </a:rPr>
              <a:t>to allow employees to enroll or </a:t>
            </a:r>
            <a:r>
              <a:rPr lang="en-US" dirty="0" err="1" smtClean="0">
                <a:solidFill>
                  <a:schemeClr val="bg1"/>
                </a:solidFill>
              </a:rPr>
              <a:t>disenroll</a:t>
            </a:r>
            <a:r>
              <a:rPr lang="en-US" dirty="0" smtClean="0">
                <a:solidFill>
                  <a:schemeClr val="bg1"/>
                </a:solidFill>
              </a:rPr>
              <a:t> off-cycle</a:t>
            </a:r>
          </a:p>
          <a:p>
            <a:r>
              <a:rPr lang="en-US" sz="2800" dirty="0" smtClean="0">
                <a:solidFill>
                  <a:schemeClr val="bg1"/>
                </a:solidFill>
              </a:rPr>
              <a:t>Identify options to avoid penalty </a:t>
            </a:r>
          </a:p>
          <a:p>
            <a:pPr lvl="1"/>
            <a:r>
              <a:rPr lang="en-US" dirty="0" smtClean="0">
                <a:solidFill>
                  <a:schemeClr val="bg1"/>
                </a:solidFill>
              </a:rPr>
              <a:t>Modifications to meet minimum value or affordability standards?</a:t>
            </a:r>
          </a:p>
          <a:p>
            <a:pPr lvl="1"/>
            <a:r>
              <a:rPr lang="en-US" dirty="0" smtClean="0">
                <a:solidFill>
                  <a:schemeClr val="bg1"/>
                </a:solidFill>
              </a:rPr>
              <a:t>Modifications to offer coverage to dependents?</a:t>
            </a:r>
          </a:p>
          <a:p>
            <a:pPr lvl="1"/>
            <a:endParaRPr lang="en-US" dirty="0" smtClean="0">
              <a:solidFill>
                <a:srgbClr val="FF0000"/>
              </a:solidFill>
            </a:endParaRPr>
          </a:p>
          <a:p>
            <a:endParaRPr lang="en-US" dirty="0" smtClean="0">
              <a:solidFill>
                <a:srgbClr val="FF0000"/>
              </a:solidFill>
            </a:endParaRPr>
          </a:p>
          <a:p>
            <a:pPr lvl="1">
              <a:buNone/>
            </a:pP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continue to offer coverage?	</a:t>
            </a:r>
            <a:endParaRPr lang="en-US" dirty="0"/>
          </a:p>
        </p:txBody>
      </p:sp>
      <p:sp>
        <p:nvSpPr>
          <p:cNvPr id="3" name="Content Placeholder 2"/>
          <p:cNvSpPr>
            <a:spLocks noGrp="1"/>
          </p:cNvSpPr>
          <p:nvPr>
            <p:ph idx="1"/>
          </p:nvPr>
        </p:nvSpPr>
        <p:spPr/>
        <p:txBody>
          <a:bodyPr/>
          <a:lstStyle/>
          <a:p>
            <a:r>
              <a:rPr lang="en-US" sz="2800" dirty="0" smtClean="0"/>
              <a:t>Consider why you offer coverage now</a:t>
            </a:r>
            <a:r>
              <a:rPr lang="en-US" dirty="0" smtClean="0"/>
              <a:t>:</a:t>
            </a:r>
          </a:p>
          <a:p>
            <a:pPr lvl="1"/>
            <a:r>
              <a:rPr lang="en-US" sz="2400" dirty="0" smtClean="0"/>
              <a:t>Employee recruitment/retention</a:t>
            </a:r>
          </a:p>
          <a:p>
            <a:pPr lvl="1"/>
            <a:r>
              <a:rPr lang="en-US" sz="2400" dirty="0" smtClean="0"/>
              <a:t>Employee health, productivity, morale</a:t>
            </a:r>
          </a:p>
          <a:p>
            <a:pPr lvl="1"/>
            <a:r>
              <a:rPr lang="en-US" sz="2400" dirty="0" smtClean="0"/>
              <a:t>Competitive market</a:t>
            </a:r>
          </a:p>
          <a:p>
            <a:pPr lvl="1"/>
            <a:r>
              <a:rPr lang="en-US" sz="2400" dirty="0" smtClean="0"/>
              <a:t>Penalties could increase</a:t>
            </a:r>
          </a:p>
          <a:p>
            <a:r>
              <a:rPr lang="en-US" sz="2800" dirty="0" smtClean="0"/>
              <a:t>Consider costs associated with eliminating coverage:</a:t>
            </a:r>
          </a:p>
          <a:p>
            <a:pPr lvl="1"/>
            <a:r>
              <a:rPr lang="en-US" sz="2400" dirty="0" smtClean="0"/>
              <a:t>Reduction in total compensation, considerations to making employee whole</a:t>
            </a:r>
          </a:p>
          <a:p>
            <a:pPr lvl="1"/>
            <a:r>
              <a:rPr lang="en-US" sz="2400" dirty="0" smtClean="0"/>
              <a:t>Increased taxes (FICA) and penalties are an excise tax (not deductible)</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General Information and Guidance about the ACA: </a:t>
            </a:r>
            <a:r>
              <a:rPr lang="en-US" sz="1600" dirty="0" smtClean="0">
                <a:hlinkClick r:id="rId3"/>
              </a:rPr>
              <a:t>www.healthcare.gov</a:t>
            </a:r>
            <a:r>
              <a:rPr lang="en-US" sz="1600" dirty="0" smtClean="0"/>
              <a:t> </a:t>
            </a:r>
            <a:endParaRPr lang="en-US" sz="1600" dirty="0" smtClean="0">
              <a:solidFill>
                <a:srgbClr val="0070C0"/>
              </a:solidFill>
            </a:endParaRPr>
          </a:p>
          <a:p>
            <a:r>
              <a:rPr lang="en-US" dirty="0" smtClean="0"/>
              <a:t>Dept. of Labor: </a:t>
            </a:r>
            <a:r>
              <a:rPr lang="en-US" sz="1600" dirty="0" smtClean="0">
                <a:hlinkClick r:id="rId4"/>
              </a:rPr>
              <a:t>http://www.dol.gov/ebsa/healthreform/</a:t>
            </a:r>
            <a:r>
              <a:rPr lang="en-US" sz="1600" dirty="0" smtClean="0"/>
              <a:t> </a:t>
            </a:r>
          </a:p>
          <a:p>
            <a:r>
              <a:rPr lang="en-US" dirty="0" smtClean="0"/>
              <a:t>IRS: </a:t>
            </a:r>
            <a:r>
              <a:rPr lang="en-US" sz="1600" dirty="0" smtClean="0">
                <a:hlinkClick r:id="rId5"/>
              </a:rPr>
              <a:t>http://www.irs.gov/uac/Affordable-Care-Act-Tax-Provisions</a:t>
            </a:r>
            <a:endParaRPr lang="en-US" sz="1600" dirty="0" smtClean="0"/>
          </a:p>
          <a:p>
            <a:r>
              <a:rPr lang="en-US" dirty="0" smtClean="0"/>
              <a:t>Shared Responsibility Proposed Rule: </a:t>
            </a:r>
            <a:r>
              <a:rPr lang="en-US" sz="1600" dirty="0" smtClean="0">
                <a:hlinkClick r:id="rId6"/>
              </a:rPr>
              <a:t>http://www.gpo.gov/fdsys/pkg/FR-2013-01-02/pdf/2012-31269.pdf</a:t>
            </a:r>
            <a:r>
              <a:rPr lang="en-US" sz="1600" dirty="0" smtClean="0"/>
              <a:t> </a:t>
            </a:r>
          </a:p>
          <a:p>
            <a:r>
              <a:rPr lang="en-US" dirty="0" smtClean="0"/>
              <a:t>IRS FAQs on Shared Responsibility: </a:t>
            </a:r>
            <a:r>
              <a:rPr lang="en-US" sz="1600" dirty="0" smtClean="0">
                <a:hlinkClick r:id="rId7"/>
              </a:rPr>
              <a:t>http://www.irs.gov/uac/Newsroom/Questions-and-Answers-on-Employer-Shared-Responsibility-Provisions-Under-the-Affordable-Care-Act</a:t>
            </a:r>
            <a:r>
              <a:rPr lang="en-US" sz="1600" dirty="0" smtClean="0"/>
              <a:t> </a:t>
            </a:r>
          </a:p>
          <a:p>
            <a:pPr lvl="1">
              <a:buNone/>
            </a:pPr>
            <a:endParaRPr lang="en-US" dirty="0" smtClean="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Questions?</a:t>
            </a:r>
            <a:endParaRPr lang="en-US" dirty="0"/>
          </a:p>
        </p:txBody>
      </p:sp>
      <p:pic>
        <p:nvPicPr>
          <p:cNvPr id="9" name="Picture 8" descr="exhausted.bmp"/>
          <p:cNvPicPr>
            <a:picLocks noChangeAspect="1"/>
          </p:cNvPicPr>
          <p:nvPr/>
        </p:nvPicPr>
        <p:blipFill>
          <a:blip r:embed="rId2" cstate="print"/>
          <a:stretch>
            <a:fillRect/>
          </a:stretch>
        </p:blipFill>
        <p:spPr>
          <a:xfrm>
            <a:off x="3726106" y="2522140"/>
            <a:ext cx="2541725" cy="272491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Patient Protection &amp; Affordable Care Act (“ACA”) enacted March 23, 2010</a:t>
            </a:r>
          </a:p>
          <a:p>
            <a:r>
              <a:rPr lang="en-US" dirty="0" smtClean="0"/>
              <a:t>In June 2012, the ACA was upheld by the Supreme Court</a:t>
            </a:r>
          </a:p>
          <a:p>
            <a:r>
              <a:rPr lang="en-US" dirty="0" smtClean="0"/>
              <a:t>Many provisions are already in effect, with many more taking effect in 2014</a:t>
            </a:r>
          </a:p>
          <a:p>
            <a:r>
              <a:rPr lang="en-US" dirty="0" smtClean="0"/>
              <a:t>Many regulations pending</a:t>
            </a:r>
          </a:p>
          <a:p>
            <a:pPr lvl="1"/>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Already in Effect	</a:t>
            </a:r>
            <a:endParaRPr lang="en-US" dirty="0"/>
          </a:p>
        </p:txBody>
      </p:sp>
      <p:sp>
        <p:nvSpPr>
          <p:cNvPr id="3" name="Content Placeholder 2"/>
          <p:cNvSpPr>
            <a:spLocks noGrp="1"/>
          </p:cNvSpPr>
          <p:nvPr>
            <p:ph sz="half" idx="1"/>
          </p:nvPr>
        </p:nvSpPr>
        <p:spPr/>
        <p:txBody>
          <a:bodyPr/>
          <a:lstStyle/>
          <a:p>
            <a:r>
              <a:rPr lang="en-US" sz="2400" dirty="0" smtClean="0"/>
              <a:t>Dependents to age 26</a:t>
            </a:r>
          </a:p>
          <a:p>
            <a:r>
              <a:rPr lang="en-US" sz="2400" dirty="0" smtClean="0"/>
              <a:t>Preventive services without cost-sharing</a:t>
            </a:r>
          </a:p>
          <a:p>
            <a:r>
              <a:rPr lang="en-US" sz="2400" dirty="0" smtClean="0"/>
              <a:t>No lifetime limits on essential health benefits</a:t>
            </a:r>
          </a:p>
          <a:p>
            <a:r>
              <a:rPr lang="en-US" sz="2400" dirty="0" smtClean="0"/>
              <a:t>Restricted annual limits on essential health benefits</a:t>
            </a:r>
          </a:p>
          <a:p>
            <a:r>
              <a:rPr lang="en-US" sz="2400" dirty="0" smtClean="0"/>
              <a:t>Medical Loss Ratio reporting and rebates</a:t>
            </a:r>
            <a:endParaRPr lang="en-US" sz="2400" dirty="0"/>
          </a:p>
        </p:txBody>
      </p:sp>
      <p:sp>
        <p:nvSpPr>
          <p:cNvPr id="4" name="Content Placeholder 3"/>
          <p:cNvSpPr>
            <a:spLocks noGrp="1"/>
          </p:cNvSpPr>
          <p:nvPr>
            <p:ph sz="half" idx="2"/>
          </p:nvPr>
        </p:nvSpPr>
        <p:spPr/>
        <p:txBody>
          <a:bodyPr/>
          <a:lstStyle/>
          <a:p>
            <a:r>
              <a:rPr lang="en-US" sz="2400" dirty="0" smtClean="0"/>
              <a:t>No pre-existing condition exclusions for children under age 19</a:t>
            </a:r>
          </a:p>
          <a:p>
            <a:r>
              <a:rPr lang="en-US" sz="2400" dirty="0" smtClean="0"/>
              <a:t>Internal appeals and external review process</a:t>
            </a:r>
          </a:p>
          <a:p>
            <a:r>
              <a:rPr lang="en-US" sz="2400" dirty="0" smtClean="0"/>
              <a:t>Summary of Benefits and Coverage documents</a:t>
            </a:r>
          </a:p>
          <a:p>
            <a:r>
              <a:rPr lang="en-US" sz="2400" dirty="0" smtClean="0"/>
              <a:t>Emergency services treated as in network</a:t>
            </a:r>
          </a:p>
          <a:p>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Already in Effect	</a:t>
            </a:r>
            <a:endParaRPr lang="en-US" dirty="0"/>
          </a:p>
        </p:txBody>
      </p:sp>
      <p:sp>
        <p:nvSpPr>
          <p:cNvPr id="3" name="Content Placeholder 2"/>
          <p:cNvSpPr>
            <a:spLocks noGrp="1"/>
          </p:cNvSpPr>
          <p:nvPr>
            <p:ph idx="1"/>
          </p:nvPr>
        </p:nvSpPr>
        <p:spPr>
          <a:xfrm>
            <a:off x="914400" y="1646237"/>
            <a:ext cx="7696200" cy="3001963"/>
          </a:xfrm>
        </p:spPr>
        <p:txBody>
          <a:bodyPr/>
          <a:lstStyle/>
          <a:p>
            <a:pPr marL="342900" lvl="1" indent="-342900">
              <a:buFontTx/>
              <a:buChar char="•"/>
            </a:pPr>
            <a:r>
              <a:rPr lang="en-US" sz="2400" dirty="0" smtClean="0">
                <a:solidFill>
                  <a:schemeClr val="bg1"/>
                </a:solidFill>
              </a:rPr>
              <a:t>W-2 Reporting – For 2012 tax year (W-2s issued by January 31, 2013), employers must report the cost of group health care coverage (IRS Notice 2012-9:  </a:t>
            </a:r>
            <a:r>
              <a:rPr lang="en-US" sz="1600" dirty="0" smtClean="0">
                <a:solidFill>
                  <a:schemeClr val="bg1"/>
                </a:solidFill>
                <a:hlinkClick r:id="rId3"/>
              </a:rPr>
              <a:t>http://www.irs.gov/pub/irs-drop/n-12-09.pdf</a:t>
            </a:r>
            <a:r>
              <a:rPr lang="en-US" sz="2400" dirty="0" smtClean="0">
                <a:solidFill>
                  <a:schemeClr val="bg1"/>
                </a:solidFill>
              </a:rPr>
              <a:t>)</a:t>
            </a:r>
          </a:p>
          <a:p>
            <a:r>
              <a:rPr lang="en-US" sz="2800" dirty="0" smtClean="0"/>
              <a:t>Things that are technically in effect, but still waiting on guidance:</a:t>
            </a:r>
          </a:p>
          <a:p>
            <a:pPr lvl="1"/>
            <a:r>
              <a:rPr lang="en-US" sz="2400" dirty="0" smtClean="0"/>
              <a:t>Non-discrimination in favor of highly compensated individuals – non-enforcement guidance has been issued (IRS Notice 2011-01: </a:t>
            </a:r>
            <a:r>
              <a:rPr lang="en-US" sz="1600" dirty="0" smtClean="0">
                <a:hlinkClick r:id="rId4"/>
              </a:rPr>
              <a:t>http://www.irs.gov/pub/irs-drop/n-11-01.pdf</a:t>
            </a:r>
            <a:r>
              <a:rPr lang="en-US" sz="2400" dirty="0" smtClean="0"/>
              <a:t>)</a:t>
            </a:r>
          </a:p>
          <a:p>
            <a:pPr lvl="1"/>
            <a:r>
              <a:rPr lang="en-US" sz="2400" dirty="0" smtClean="0"/>
              <a:t>Transparency &amp; Quality of Care Reporting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Coming in 2014</a:t>
            </a:r>
            <a:endParaRPr lang="en-US" dirty="0"/>
          </a:p>
        </p:txBody>
      </p:sp>
      <p:sp>
        <p:nvSpPr>
          <p:cNvPr id="6" name="Content Placeholder 5"/>
          <p:cNvSpPr>
            <a:spLocks noGrp="1"/>
          </p:cNvSpPr>
          <p:nvPr>
            <p:ph sz="half" idx="2"/>
          </p:nvPr>
        </p:nvSpPr>
        <p:spPr>
          <a:xfrm>
            <a:off x="457200" y="1524000"/>
            <a:ext cx="4040188" cy="3951288"/>
          </a:xfrm>
        </p:spPr>
        <p:txBody>
          <a:bodyPr/>
          <a:lstStyle/>
          <a:p>
            <a:r>
              <a:rPr lang="en-US" sz="2800" dirty="0" smtClean="0"/>
              <a:t>Insurance Market Reforms </a:t>
            </a:r>
          </a:p>
          <a:p>
            <a:r>
              <a:rPr lang="en-US" sz="2800" dirty="0" smtClean="0"/>
              <a:t>Essential Health Benefits</a:t>
            </a:r>
          </a:p>
          <a:p>
            <a:r>
              <a:rPr lang="en-US" sz="2800" dirty="0" smtClean="0"/>
              <a:t>Health Benefit Exchanges</a:t>
            </a:r>
          </a:p>
          <a:p>
            <a:r>
              <a:rPr lang="en-US" sz="2800" dirty="0" smtClean="0"/>
              <a:t>Individual Mandate</a:t>
            </a:r>
          </a:p>
          <a:p>
            <a:endParaRPr lang="en-US" sz="2800" dirty="0" smtClean="0"/>
          </a:p>
          <a:p>
            <a:pPr>
              <a:buNone/>
            </a:pPr>
            <a:endParaRPr lang="en-US" sz="2800" dirty="0"/>
          </a:p>
        </p:txBody>
      </p:sp>
      <p:sp>
        <p:nvSpPr>
          <p:cNvPr id="8" name="Content Placeholder 7"/>
          <p:cNvSpPr>
            <a:spLocks noGrp="1"/>
          </p:cNvSpPr>
          <p:nvPr>
            <p:ph sz="quarter" idx="4"/>
          </p:nvPr>
        </p:nvSpPr>
        <p:spPr>
          <a:xfrm>
            <a:off x="4645025" y="1524000"/>
            <a:ext cx="4041775" cy="3951288"/>
          </a:xfrm>
        </p:spPr>
        <p:txBody>
          <a:bodyPr/>
          <a:lstStyle/>
          <a:p>
            <a:r>
              <a:rPr lang="en-US" sz="2800" dirty="0" smtClean="0"/>
              <a:t>Federal Subsidies for Individuals under 400% FPL</a:t>
            </a:r>
          </a:p>
          <a:p>
            <a:r>
              <a:rPr lang="en-US" sz="2800" dirty="0" smtClean="0"/>
              <a:t>Waiting Periods limited to 90 days</a:t>
            </a:r>
          </a:p>
          <a:p>
            <a:r>
              <a:rPr lang="en-US" sz="2800" dirty="0" smtClean="0"/>
              <a:t>Employer Shared Responsibility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 I a Small Employer or a Large Employer?</a:t>
            </a:r>
            <a:endParaRPr lang="en-US" dirty="0"/>
          </a:p>
        </p:txBody>
      </p:sp>
      <p:sp>
        <p:nvSpPr>
          <p:cNvPr id="7" name="Content Placeholder 6"/>
          <p:cNvSpPr>
            <a:spLocks noGrp="1"/>
          </p:cNvSpPr>
          <p:nvPr>
            <p:ph sz="half" idx="1"/>
          </p:nvPr>
        </p:nvSpPr>
        <p:spPr>
          <a:xfrm>
            <a:off x="914400" y="1905000"/>
            <a:ext cx="4343400" cy="2667000"/>
          </a:xfrm>
        </p:spPr>
        <p:txBody>
          <a:bodyPr/>
          <a:lstStyle/>
          <a:p>
            <a:r>
              <a:rPr lang="en-US" dirty="0" smtClean="0"/>
              <a:t>It depends on why you’re asking</a:t>
            </a:r>
          </a:p>
          <a:p>
            <a:r>
              <a:rPr lang="en-US" dirty="0" smtClean="0"/>
              <a:t>You could be a small employer for purposes of determining which insurance market you’re in but be a large employer under the shared responsibility rules</a:t>
            </a:r>
          </a:p>
          <a:p>
            <a:endParaRPr lang="en-US" dirty="0"/>
          </a:p>
        </p:txBody>
      </p:sp>
      <p:pic>
        <p:nvPicPr>
          <p:cNvPr id="9" name="Content Placeholder 8" descr="Confused.bmp"/>
          <p:cNvPicPr>
            <a:picLocks noGrp="1" noChangeAspect="1"/>
          </p:cNvPicPr>
          <p:nvPr>
            <p:ph sz="half" idx="2"/>
          </p:nvPr>
        </p:nvPicPr>
        <p:blipFill>
          <a:blip r:embed="rId3" cstate="print"/>
          <a:stretch>
            <a:fillRect/>
          </a:stretch>
        </p:blipFill>
        <p:spPr>
          <a:xfrm>
            <a:off x="5943600" y="2209800"/>
            <a:ext cx="2378991" cy="2807208"/>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Market Reforms </a:t>
            </a:r>
            <a:endParaRPr lang="en-US" dirty="0"/>
          </a:p>
        </p:txBody>
      </p:sp>
      <p:sp>
        <p:nvSpPr>
          <p:cNvPr id="3" name="Content Placeholder 2"/>
          <p:cNvSpPr>
            <a:spLocks noGrp="1"/>
          </p:cNvSpPr>
          <p:nvPr>
            <p:ph idx="1"/>
          </p:nvPr>
        </p:nvSpPr>
        <p:spPr/>
        <p:txBody>
          <a:bodyPr/>
          <a:lstStyle/>
          <a:p>
            <a:r>
              <a:rPr lang="en-US" dirty="0" smtClean="0"/>
              <a:t>In 2014 changes to rules affecting insurers will impact plan designs and rates in the small group market</a:t>
            </a:r>
          </a:p>
          <a:p>
            <a:pPr lvl="1"/>
            <a:r>
              <a:rPr lang="en-US" dirty="0" smtClean="0"/>
              <a:t>Plan designs must meet Essential Health Benefits requirements, increasing coverage</a:t>
            </a:r>
          </a:p>
          <a:p>
            <a:pPr lvl="1"/>
            <a:r>
              <a:rPr lang="en-US" dirty="0" smtClean="0"/>
              <a:t>Changes to Rating Rules</a:t>
            </a:r>
          </a:p>
          <a:p>
            <a:pPr lvl="1"/>
            <a:r>
              <a:rPr lang="en-US" dirty="0" smtClean="0"/>
              <a:t>New federal taxes (and state assessments?) will affect rates</a:t>
            </a:r>
          </a:p>
          <a:p>
            <a:pPr lvl="1"/>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CBSRI Template Side 2011">
  <a:themeElements>
    <a:clrScheme name="BCBSRI BRAND COLORS">
      <a:dk1>
        <a:srgbClr val="202F3C"/>
      </a:dk1>
      <a:lt1>
        <a:srgbClr val="1A2732"/>
      </a:lt1>
      <a:dk2>
        <a:srgbClr val="0092BC"/>
      </a:dk2>
      <a:lt2>
        <a:srgbClr val="1F547B"/>
      </a:lt2>
      <a:accent1>
        <a:srgbClr val="84BD00"/>
      </a:accent1>
      <a:accent2>
        <a:srgbClr val="0092BC"/>
      </a:accent2>
      <a:accent3>
        <a:srgbClr val="ED8B00"/>
      </a:accent3>
      <a:accent4>
        <a:srgbClr val="1A2732"/>
      </a:accent4>
      <a:accent5>
        <a:srgbClr val="768692"/>
      </a:accent5>
      <a:accent6>
        <a:srgbClr val="84BD00"/>
      </a:accent6>
      <a:hlink>
        <a:srgbClr val="ED8B00"/>
      </a:hlink>
      <a:folHlink>
        <a:srgbClr val="0092B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359B7"/>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0359B7"/>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A1B7FD"/>
        </a:accent1>
        <a:accent2>
          <a:srgbClr val="003366"/>
        </a:accent2>
        <a:accent3>
          <a:srgbClr val="FFFFFF"/>
        </a:accent3>
        <a:accent4>
          <a:srgbClr val="000000"/>
        </a:accent4>
        <a:accent5>
          <a:srgbClr val="CDD8FE"/>
        </a:accent5>
        <a:accent6>
          <a:srgbClr val="002D5C"/>
        </a:accent6>
        <a:hlink>
          <a:srgbClr val="009999"/>
        </a:hlink>
        <a:folHlink>
          <a:srgbClr val="3AC20A"/>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1263A0"/>
        </a:accent1>
        <a:accent2>
          <a:srgbClr val="003366"/>
        </a:accent2>
        <a:accent3>
          <a:srgbClr val="FFFFFF"/>
        </a:accent3>
        <a:accent4>
          <a:srgbClr val="000000"/>
        </a:accent4>
        <a:accent5>
          <a:srgbClr val="AAB7CD"/>
        </a:accent5>
        <a:accent6>
          <a:srgbClr val="002D5C"/>
        </a:accent6>
        <a:hlink>
          <a:srgbClr val="009999"/>
        </a:hlink>
        <a:folHlink>
          <a:srgbClr val="3AC20A"/>
        </a:folHlink>
      </a:clrScheme>
      <a:clrMap bg1="lt1" tx1="dk1" bg2="lt2" tx2="dk2" accent1="accent1" accent2="accent2" accent3="accent3" accent4="accent4" accent5="accent5" accent6="accent6" hlink="hlink" folHlink="folHlink"/>
    </a:extraClrScheme>
    <a:extraClrScheme>
      <a:clrScheme name="Default Design 15">
        <a:dk1>
          <a:srgbClr val="000000"/>
        </a:dk1>
        <a:lt1>
          <a:srgbClr val="FFFFFF"/>
        </a:lt1>
        <a:dk2>
          <a:srgbClr val="000000"/>
        </a:dk2>
        <a:lt2>
          <a:srgbClr val="808080"/>
        </a:lt2>
        <a:accent1>
          <a:srgbClr val="1678C2"/>
        </a:accent1>
        <a:accent2>
          <a:srgbClr val="003366"/>
        </a:accent2>
        <a:accent3>
          <a:srgbClr val="FFFFFF"/>
        </a:accent3>
        <a:accent4>
          <a:srgbClr val="000000"/>
        </a:accent4>
        <a:accent5>
          <a:srgbClr val="ABBEDD"/>
        </a:accent5>
        <a:accent6>
          <a:srgbClr val="002D5C"/>
        </a:accent6>
        <a:hlink>
          <a:srgbClr val="009999"/>
        </a:hlink>
        <a:folHlink>
          <a:srgbClr val="3AC20A"/>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808080"/>
        </a:lt2>
        <a:accent1>
          <a:srgbClr val="1678C2"/>
        </a:accent1>
        <a:accent2>
          <a:srgbClr val="003366"/>
        </a:accent2>
        <a:accent3>
          <a:srgbClr val="FFFFFF"/>
        </a:accent3>
        <a:accent4>
          <a:srgbClr val="000000"/>
        </a:accent4>
        <a:accent5>
          <a:srgbClr val="ABBEDD"/>
        </a:accent5>
        <a:accent6>
          <a:srgbClr val="002D5C"/>
        </a:accent6>
        <a:hlink>
          <a:srgbClr val="002050"/>
        </a:hlink>
        <a:folHlink>
          <a:srgbClr val="3AC2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BCBSRI Template Side 2011</Template>
  <TotalTime>14092</TotalTime>
  <Words>2571</Words>
  <Application>Microsoft Office PowerPoint</Application>
  <PresentationFormat>On-screen Show (4:3)</PresentationFormat>
  <Paragraphs>256</Paragraphs>
  <Slides>35</Slides>
  <Notes>25</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BCBSRI Template Side 2011</vt:lpstr>
      <vt:lpstr>What to Expect from the Affordable Care Act</vt:lpstr>
      <vt:lpstr>Disclaimer</vt:lpstr>
      <vt:lpstr>Agenda</vt:lpstr>
      <vt:lpstr>Overview</vt:lpstr>
      <vt:lpstr>What is Already in Effect </vt:lpstr>
      <vt:lpstr>What is Already in Effect </vt:lpstr>
      <vt:lpstr>Coming in 2014</vt:lpstr>
      <vt:lpstr>Am I a Small Employer or a Large Employer?</vt:lpstr>
      <vt:lpstr>Insurance Market Reforms </vt:lpstr>
      <vt:lpstr>What is the Essential Health Benefit Package?</vt:lpstr>
      <vt:lpstr>Essential Health Benefits</vt:lpstr>
      <vt:lpstr>Who is required to have coverage?</vt:lpstr>
      <vt:lpstr>Premium Tax Credit</vt:lpstr>
      <vt:lpstr>Cost Sharing Reduction Subsidy</vt:lpstr>
      <vt:lpstr>What is the Health Benefit Exchange?</vt:lpstr>
      <vt:lpstr>Notice about the Exchange </vt:lpstr>
      <vt:lpstr>Waiting Periods </vt:lpstr>
      <vt:lpstr>Am I required to cover employees?</vt:lpstr>
      <vt:lpstr>6 Steps to Shared Responsibility</vt:lpstr>
      <vt:lpstr>Step 1:</vt:lpstr>
      <vt:lpstr>Step 2:</vt:lpstr>
      <vt:lpstr>Step 3: </vt:lpstr>
      <vt:lpstr>Step 4: </vt:lpstr>
      <vt:lpstr>Step 5: </vt:lpstr>
      <vt:lpstr>Step 6: </vt:lpstr>
      <vt:lpstr>When does a penalty apply?</vt:lpstr>
      <vt:lpstr>What is the Penalty?</vt:lpstr>
      <vt:lpstr>What is the Penalty?</vt:lpstr>
      <vt:lpstr>When is Penalty Due?</vt:lpstr>
      <vt:lpstr>Transition Rules</vt:lpstr>
      <vt:lpstr>Reporting Requirements</vt:lpstr>
      <vt:lpstr>What should I be doing now?</vt:lpstr>
      <vt:lpstr>Why continue to offer coverage? </vt:lpstr>
      <vt:lpstr>Resources</vt:lpstr>
      <vt:lpstr>Questions?</vt:lpstr>
    </vt:vector>
  </TitlesOfParts>
  <Company>Blue Cross Blue Shield of 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Blue Bag Breakfast: Healthcare Exchanges</dc:title>
  <dc:creator>Kim Holway</dc:creator>
  <cp:lastModifiedBy>Steve</cp:lastModifiedBy>
  <cp:revision>99</cp:revision>
  <dcterms:created xsi:type="dcterms:W3CDTF">2011-11-07T15:17:58Z</dcterms:created>
  <dcterms:modified xsi:type="dcterms:W3CDTF">2013-01-21T19:45:20Z</dcterms:modified>
</cp:coreProperties>
</file>